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9"/>
      <p:bold r:id="rId90"/>
      <p:italic r:id="rId91"/>
      <p:boldItalic r:id="rId92"/>
    </p:embeddedFont>
    <p:embeddedFont>
      <p:font typeface="Nunito" pitchFamily="2" charset="77"/>
      <p:regular r:id="rId93"/>
      <p:bold r:id="rId94"/>
      <p:italic r:id="rId95"/>
      <p:boldItalic r:id="rId9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E0AA49-6C17-4399-A9D3-CDC5C78C2700}">
  <a:tblStyle styleId="{0EE0AA49-6C17-4399-A9D3-CDC5C78C27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>
      <p:cViewPr varScale="1">
        <p:scale>
          <a:sx n="156" d="100"/>
          <a:sy n="156" d="100"/>
        </p:scale>
        <p:origin x="3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1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font" Target="fonts/font2.fntdata"/><Relationship Id="rId95" Type="http://schemas.openxmlformats.org/officeDocument/2006/relationships/font" Target="fonts/font7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font" Target="fonts/font3.fntdata"/><Relationship Id="rId9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6.fntdata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5.fntdata"/><Relationship Id="rId9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9f34c5feb0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9f34c5feb0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9f34c5feb0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9f34c5feb0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9f34c5feb0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9f34c5feb0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f34c5feb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9f34c5feb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9f34c5feb0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9f34c5feb0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9f34c5feb0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9f34c5feb0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a6b0355ae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a6b0355ae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9f34c5feb0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9f34c5feb0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9f34c5feb0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9f34c5feb0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9f34c5feb0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9f34c5feb0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685de29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685de29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9f34c5feb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9f34c5feb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9f34c5feb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9f34c5feb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9f34c5feb0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9f34c5feb0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f34c5feb0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f34c5feb0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9f34c5feb0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9f34c5feb0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9f34c5feb0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9f34c5feb0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9f34c5feb0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9f34c5feb0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9f34c5feb0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9f34c5feb0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9f34c5feb0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9f34c5feb0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9f34c5feb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9f34c5feb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f34c5feb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f34c5feb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9f34c5feb0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9f34c5feb0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9f34c5feb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9f34c5feb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9f34c5feb0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9f34c5feb0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9f34c5feb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9f34c5feb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9f34c5feb0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9f34c5feb0_0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9f34c600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9f34c600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9f34c600a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9f34c600a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9f34c600a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9f34c600a9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9f34c600a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9f34c600a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9f34c600a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9f34c600a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f34c5feb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f34c5feb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9f34c600a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9f34c600a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9f34c600a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9f34c600a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9f34c600a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9f34c600a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9f34c5feb0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9f34c5feb0_0_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a685de295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a685de295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685de295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685de295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a685de295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a685de295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a685de295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a685de295f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a685de295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a685de295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a685de295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a685de295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f34c5feb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9f34c5feb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a685de295f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a685de295f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a685de295f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a685de295f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a685de295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a685de295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a685de295f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a685de295f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a685de295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a685de295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a685de295f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a685de295f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a685de295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a685de295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a685de295f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a685de295f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a685de295f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a685de295f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a685de295f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a685de295f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f34c5feb0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f34c5feb0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a685de295f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a685de295f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a685de295f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a685de295f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a685de295f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a685de295f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9f34c5fe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9f34c5fe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a685de295f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a685de295f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a685de295f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a685de295f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a685de295f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a685de295f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a685de295f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a685de295f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a685de295f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a685de295f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a685de295f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a685de295f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f34c5feb0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9f34c5feb0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a685de295f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a685de295f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a685de295f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a685de295f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a685de295f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a685de295f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a685de295f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a685de295f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a685de295f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a685de295f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9f34c5feb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9f34c5feb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a685de295f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a685de295f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a685de295f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a685de295f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a685de295f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a685de295f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a685de295f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a685de295f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f34c5feb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9f34c5feb0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a685de295f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a685de295f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a685de295f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a685de295f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a685de295f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a685de295f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a685de295f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a685de295f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a685de295f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a685de295f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a685de295f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a685de295f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a685de295f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a685de295f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f34c5feb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9f34c5feb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2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pages.warwick.ac.uk/~masbb/Papers/MA448.pdf" TargetMode="Externa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homepages.warwick.ac.uk/~masdbl/hg-lectures3.pdf" TargetMode="External"/><Relationship Id="rId4" Type="http://schemas.openxmlformats.org/officeDocument/2006/relationships/hyperlink" Target="https://personalpages.manchester.ac.uk/staff/charles.walkden/hyperbolic-geometry/hyperbolic_geometry_1920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154850" y="1076625"/>
            <a:ext cx="7062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Hyperbolic trigonometry, polygons, Hyperbolic area; Gauss Bonnet, Hyperbolic tessellations</a:t>
            </a:r>
            <a:endParaRPr sz="2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5100">
              <a:solidFill>
                <a:srgbClr val="000000"/>
              </a:solidFill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2442935"/>
            <a:ext cx="5361300" cy="14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000000"/>
                </a:solidFill>
              </a:rPr>
              <a:t>Kwok Ho Man 1155110697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000000"/>
                </a:solidFill>
              </a:rPr>
              <a:t>Ma Ka Leong 1155108199</a:t>
            </a:r>
            <a:endParaRPr sz="20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Examples of Hyperbolic Polygon</a:t>
            </a:r>
            <a:endParaRPr/>
          </a:p>
        </p:txBody>
      </p:sp>
      <p:sp>
        <p:nvSpPr>
          <p:cNvPr id="183" name="Google Shape;183;p2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1600"/>
              </a:spcAft>
              <a:buSzPts val="1300"/>
              <a:buChar char="●"/>
            </a:pPr>
            <a:r>
              <a:rPr lang="zh-TW"/>
              <a:t>Example 1:</a:t>
            </a:r>
            <a:br>
              <a:rPr lang="zh-TW"/>
            </a:br>
            <a:r>
              <a:rPr lang="zh-TW"/>
              <a:t>Let H1 = {z ∈ ℍ | Re(z) ≤ 1}, H2 = {z ∈ ℍ | Re(z) ≥ −1}, H3 = {z ∈ ℍ | |z| ≥ 1}, H4 = {z ∈ ℍ | |z − 1| ≥ 1}, and H5 = {z ∈ ℍ | |z + 1| ≥ 1}. Then, ∩Hn,n=1,2,3,4,5 is a polygon in upper half-plane</a:t>
            </a:r>
            <a:endParaRPr/>
          </a:p>
        </p:txBody>
      </p:sp>
      <p:pic>
        <p:nvPicPr>
          <p:cNvPr id="184" name="Google Shape;18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7474" y="2858200"/>
            <a:ext cx="5137376" cy="1914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Google Shape;185;p22"/>
          <p:cNvCxnSpPr/>
          <p:nvPr/>
        </p:nvCxnSpPr>
        <p:spPr>
          <a:xfrm rot="10800000" flipH="1">
            <a:off x="4499675" y="2890275"/>
            <a:ext cx="191100" cy="17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22"/>
          <p:cNvCxnSpPr/>
          <p:nvPr/>
        </p:nvCxnSpPr>
        <p:spPr>
          <a:xfrm rot="10800000" flipH="1">
            <a:off x="4499675" y="2869150"/>
            <a:ext cx="509400" cy="45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22"/>
          <p:cNvCxnSpPr/>
          <p:nvPr/>
        </p:nvCxnSpPr>
        <p:spPr>
          <a:xfrm rot="10800000" flipH="1">
            <a:off x="4740225" y="2883350"/>
            <a:ext cx="700500" cy="64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22"/>
          <p:cNvCxnSpPr/>
          <p:nvPr/>
        </p:nvCxnSpPr>
        <p:spPr>
          <a:xfrm rot="10800000" flipH="1">
            <a:off x="5044450" y="2858075"/>
            <a:ext cx="711600" cy="77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22"/>
          <p:cNvCxnSpPr/>
          <p:nvPr/>
        </p:nvCxnSpPr>
        <p:spPr>
          <a:xfrm rot="10800000" flipH="1">
            <a:off x="5490175" y="2904450"/>
            <a:ext cx="566100" cy="65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22"/>
          <p:cNvCxnSpPr/>
          <p:nvPr/>
        </p:nvCxnSpPr>
        <p:spPr>
          <a:xfrm rot="10800000" flipH="1">
            <a:off x="5935900" y="2897400"/>
            <a:ext cx="523500" cy="61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" name="Google Shape;191;p22"/>
          <p:cNvCxnSpPr/>
          <p:nvPr/>
        </p:nvCxnSpPr>
        <p:spPr>
          <a:xfrm rot="10800000" flipH="1">
            <a:off x="6225975" y="2883250"/>
            <a:ext cx="544800" cy="70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2" name="Google Shape;192;p22"/>
          <p:cNvCxnSpPr/>
          <p:nvPr/>
        </p:nvCxnSpPr>
        <p:spPr>
          <a:xfrm rot="10800000" flipH="1">
            <a:off x="6558500" y="3024825"/>
            <a:ext cx="459900" cy="59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3" name="Google Shape;193;p22"/>
          <p:cNvCxnSpPr/>
          <p:nvPr/>
        </p:nvCxnSpPr>
        <p:spPr>
          <a:xfrm rot="10800000" flipH="1">
            <a:off x="6862725" y="3279600"/>
            <a:ext cx="162600" cy="23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Examples of Hyperbolic Polygon</a:t>
            </a:r>
            <a:endParaRPr/>
          </a:p>
        </p:txBody>
      </p:sp>
      <p:sp>
        <p:nvSpPr>
          <p:cNvPr id="199" name="Google Shape;199;p2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1600"/>
              </a:spcAft>
              <a:buSzPts val="1300"/>
              <a:buChar char="●"/>
            </a:pPr>
            <a:r>
              <a:rPr lang="zh-TW"/>
              <a:t>Example 2:</a:t>
            </a:r>
            <a:br>
              <a:rPr lang="zh-TW"/>
            </a:br>
            <a:r>
              <a:rPr lang="zh-TW"/>
              <a:t>Let H1 = {z ∈ ℍ | |z|≤1}, H2 = {z ∈ ℍ | |z-i|≥1}, H3 = {z ∈ ℍ | |z+i| ≥ 1}, H4 = {z ∈ ℍ | |z − 1| ≥ 1}, and H5 = {z ∈ ℍ | |z + 1| ≥ 1}. Then, ∩Hn,n=1,2,3,4,5, is a polygon</a:t>
            </a:r>
            <a:endParaRPr/>
          </a:p>
        </p:txBody>
      </p:sp>
      <p:pic>
        <p:nvPicPr>
          <p:cNvPr id="200" name="Google Shape;20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9200" y="2571750"/>
            <a:ext cx="2059275" cy="1908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23"/>
          <p:cNvCxnSpPr/>
          <p:nvPr/>
        </p:nvCxnSpPr>
        <p:spPr>
          <a:xfrm rot="10800000" flipH="1">
            <a:off x="6339175" y="3233175"/>
            <a:ext cx="106200" cy="10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2" name="Google Shape;202;p23"/>
          <p:cNvCxnSpPr/>
          <p:nvPr/>
        </p:nvCxnSpPr>
        <p:spPr>
          <a:xfrm rot="10800000" flipH="1">
            <a:off x="6339175" y="3226275"/>
            <a:ext cx="346800" cy="36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3" name="Google Shape;203;p23"/>
          <p:cNvCxnSpPr/>
          <p:nvPr/>
        </p:nvCxnSpPr>
        <p:spPr>
          <a:xfrm rot="10800000" flipH="1">
            <a:off x="6325025" y="3183625"/>
            <a:ext cx="608400" cy="65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" name="Google Shape;204;p23"/>
          <p:cNvCxnSpPr/>
          <p:nvPr/>
        </p:nvCxnSpPr>
        <p:spPr>
          <a:xfrm rot="10800000" flipH="1">
            <a:off x="6431150" y="3190800"/>
            <a:ext cx="657900" cy="76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5" name="Google Shape;205;p23"/>
          <p:cNvCxnSpPr/>
          <p:nvPr/>
        </p:nvCxnSpPr>
        <p:spPr>
          <a:xfrm rot="10800000" flipH="1">
            <a:off x="6728300" y="3601225"/>
            <a:ext cx="282900" cy="31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" name="Google Shape;206;p23"/>
          <p:cNvCxnSpPr/>
          <p:nvPr/>
        </p:nvCxnSpPr>
        <p:spPr>
          <a:xfrm rot="10800000" flipH="1">
            <a:off x="6940550" y="3813250"/>
            <a:ext cx="99000" cy="12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Examples of Hyperbolic Polygon</a:t>
            </a:r>
            <a:endParaRPr/>
          </a:p>
        </p:txBody>
      </p:sp>
      <p:sp>
        <p:nvSpPr>
          <p:cNvPr id="212" name="Google Shape;212;p2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1600"/>
              </a:spcAft>
              <a:buSzPts val="1300"/>
              <a:buChar char="●"/>
            </a:pPr>
            <a:r>
              <a:rPr lang="zh-TW"/>
              <a:t>Example 3:</a:t>
            </a:r>
            <a:br>
              <a:rPr lang="zh-TW"/>
            </a:br>
            <a:r>
              <a:rPr lang="zh-TW"/>
              <a:t>H1 = {z ∈ ℍ | |z-i| ≤ 1}, H2 = {z ∈ ℍ | |z+i| ≤ 1} then H1∩H2 is a polygon</a:t>
            </a:r>
            <a:br>
              <a:rPr lang="zh-TW"/>
            </a:br>
            <a:r>
              <a:rPr lang="zh-TW"/>
              <a:t>i.e. A point can be a polygon</a:t>
            </a:r>
            <a:endParaRPr/>
          </a:p>
        </p:txBody>
      </p:sp>
      <p:pic>
        <p:nvPicPr>
          <p:cNvPr id="213" name="Google Shape;21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5650" y="2663646"/>
            <a:ext cx="4377250" cy="225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Nondegenerate &amp; Degenerate Polygon</a:t>
            </a:r>
            <a:endParaRPr/>
          </a:p>
        </p:txBody>
      </p:sp>
      <p:sp>
        <p:nvSpPr>
          <p:cNvPr id="219" name="Google Shape;219;p2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Nondegenerate: non-empty interior. </a:t>
            </a:r>
            <a:br>
              <a:rPr lang="zh-TW"/>
            </a:br>
            <a:r>
              <a:rPr lang="zh-TW"/>
              <a:t>	e.g. example1,2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Degenerate: empty interior.</a:t>
            </a:r>
            <a:br>
              <a:rPr lang="zh-TW"/>
            </a:br>
            <a:r>
              <a:rPr lang="zh-TW"/>
              <a:t>	e.g. example3</a:t>
            </a:r>
            <a:br>
              <a:rPr lang="zh-TW"/>
            </a:br>
            <a:r>
              <a:rPr lang="zh-TW"/>
              <a:t>	In fact: a polygon is degenerate iff it is either</a:t>
            </a:r>
            <a:br>
              <a:rPr lang="zh-TW"/>
            </a:br>
            <a:r>
              <a:rPr lang="zh-TW"/>
              <a:t>	(i)   hyperbolic line </a:t>
            </a:r>
            <a:br>
              <a:rPr lang="zh-TW"/>
            </a:br>
            <a:r>
              <a:rPr lang="zh-TW"/>
              <a:t>	(ii)  a closed hyperbolic ray</a:t>
            </a:r>
            <a:br>
              <a:rPr lang="zh-TW"/>
            </a:br>
            <a:r>
              <a:rPr lang="zh-TW"/>
              <a:t>	(iii) a closed hyperbolic line segment</a:t>
            </a:r>
            <a:br>
              <a:rPr lang="zh-TW"/>
            </a:br>
            <a:r>
              <a:rPr lang="zh-TW"/>
              <a:t>	(iv) a point.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/>
              <a:t>       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Decomposition of Polygon</a:t>
            </a:r>
            <a:endParaRPr/>
          </a:p>
        </p:txBody>
      </p:sp>
      <p:sp>
        <p:nvSpPr>
          <p:cNvPr id="225" name="Google Shape;225;p26"/>
          <p:cNvSpPr txBox="1">
            <a:spLocks noGrp="1"/>
          </p:cNvSpPr>
          <p:nvPr>
            <p:ph type="body" idx="1"/>
          </p:nvPr>
        </p:nvSpPr>
        <p:spPr>
          <a:xfrm>
            <a:off x="819150" y="180020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/>
              <a:t> let ℓ be a hyperbolic line that intersects polygon P.</a:t>
            </a:r>
            <a:br>
              <a:rPr lang="zh-TW"/>
            </a:br>
            <a:r>
              <a:rPr lang="zh-TW"/>
              <a:t>Case1: it passes throung interior of P</a:t>
            </a:r>
            <a:br>
              <a:rPr lang="zh-TW"/>
            </a:br>
            <a:r>
              <a:rPr lang="zh-TW"/>
              <a:t>	ℓ∩P is either</a:t>
            </a:r>
            <a:br>
              <a:rPr lang="zh-TW"/>
            </a:br>
            <a:r>
              <a:rPr lang="zh-TW"/>
              <a:t>		(i)   closed hyperbolic line segment in ℓ </a:t>
            </a:r>
            <a:br>
              <a:rPr lang="zh-TW"/>
            </a:br>
            <a:r>
              <a:rPr lang="zh-TW"/>
              <a:t>		(ii)  a closed hyperbolic ray in ℓ, </a:t>
            </a:r>
            <a:br>
              <a:rPr lang="zh-TW"/>
            </a:br>
            <a:r>
              <a:rPr lang="zh-TW"/>
              <a:t>		(iii) ℓ.</a:t>
            </a:r>
            <a:br>
              <a:rPr lang="zh-TW"/>
            </a:br>
            <a:r>
              <a:rPr lang="zh-TW"/>
              <a:t>Case2: it does not passes throung interior of P</a:t>
            </a:r>
            <a:br>
              <a:rPr lang="zh-TW"/>
            </a:br>
            <a:r>
              <a:rPr lang="zh-TW"/>
              <a:t>	ℓ∩P is either</a:t>
            </a:r>
            <a:br>
              <a:rPr lang="zh-TW"/>
            </a:br>
            <a:r>
              <a:rPr lang="zh-TW"/>
              <a:t>		(i)    a point in ℓ (in this case, that point is called vertex of P)</a:t>
            </a:r>
            <a:br>
              <a:rPr lang="zh-TW"/>
            </a:br>
            <a:r>
              <a:rPr lang="zh-TW"/>
              <a:t>		(ii)   closed hyperbolic line segment in ℓ </a:t>
            </a:r>
            <a:br>
              <a:rPr lang="zh-TW"/>
            </a:br>
            <a:r>
              <a:rPr lang="zh-TW"/>
              <a:t>		(iii)  a closed hyperbolic ray in ℓ </a:t>
            </a:r>
            <a:br>
              <a:rPr lang="zh-TW"/>
            </a:br>
            <a:r>
              <a:rPr lang="zh-TW"/>
              <a:t>		(iv)  ℓ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Vertices of Polygon</a:t>
            </a:r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Textbook Definition:</a:t>
            </a:r>
            <a:br>
              <a:rPr lang="zh-TW"/>
            </a:br>
            <a:r>
              <a:rPr lang="zh-TW"/>
              <a:t>let P be a hyperbolic polygon and let ℓ be a hyperbolic line so that P intersects ℓ and so that P is contained in a closed half-plane determined by ℓ. If the intersection P ∩ ℓ is a point, we say that this point is a vertex of P.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/>
              <a:t>equivalent definition:</a:t>
            </a:r>
            <a:br>
              <a:rPr lang="zh-TW"/>
            </a:br>
            <a:r>
              <a:rPr lang="zh-TW"/>
              <a:t>Each vertex v of a hyperbolic polygon P is the intersection of two adjacent sides of P</a:t>
            </a:r>
            <a:endParaRPr/>
          </a:p>
        </p:txBody>
      </p:sp>
      <p:pic>
        <p:nvPicPr>
          <p:cNvPr id="232" name="Google Shape;23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5575" y="2999570"/>
            <a:ext cx="1759275" cy="17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7"/>
          <p:cNvSpPr/>
          <p:nvPr/>
        </p:nvSpPr>
        <p:spPr>
          <a:xfrm>
            <a:off x="7796600" y="3445500"/>
            <a:ext cx="113100" cy="113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7"/>
          <p:cNvSpPr/>
          <p:nvPr/>
        </p:nvSpPr>
        <p:spPr>
          <a:xfrm>
            <a:off x="7043425" y="3445500"/>
            <a:ext cx="113100" cy="113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7"/>
          <p:cNvSpPr/>
          <p:nvPr/>
        </p:nvSpPr>
        <p:spPr>
          <a:xfrm>
            <a:off x="7796600" y="4167725"/>
            <a:ext cx="113100" cy="113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7"/>
          <p:cNvSpPr/>
          <p:nvPr/>
        </p:nvSpPr>
        <p:spPr>
          <a:xfrm>
            <a:off x="7043425" y="4167725"/>
            <a:ext cx="113100" cy="113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Ideal Vertex</a:t>
            </a:r>
            <a:endParaRPr/>
          </a:p>
        </p:txBody>
      </p:sp>
      <p:sp>
        <p:nvSpPr>
          <p:cNvPr id="242" name="Google Shape;242;p2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If two sides intersect at boundary of the plane or at ∞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3" name="Google Shape;24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2913" y="3079838"/>
            <a:ext cx="1609725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3488" y="2781375"/>
            <a:ext cx="1762125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8"/>
          <p:cNvSpPr/>
          <p:nvPr/>
        </p:nvSpPr>
        <p:spPr>
          <a:xfrm>
            <a:off x="4329875" y="3311075"/>
            <a:ext cx="141600" cy="523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Example of polygon having ideal Vertex</a:t>
            </a:r>
            <a:endParaRPr/>
          </a:p>
        </p:txBody>
      </p:sp>
      <p:sp>
        <p:nvSpPr>
          <p:cNvPr id="251" name="Google Shape;251;p2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/>
              <a:t>The circled vertex is an ideal vertex in upper half-plane.</a:t>
            </a:r>
            <a:endParaRPr/>
          </a:p>
        </p:txBody>
      </p:sp>
      <p:pic>
        <p:nvPicPr>
          <p:cNvPr id="252" name="Google Shape;25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8524" y="2681325"/>
            <a:ext cx="5137376" cy="1914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3" name="Google Shape;253;p29"/>
          <p:cNvCxnSpPr/>
          <p:nvPr/>
        </p:nvCxnSpPr>
        <p:spPr>
          <a:xfrm rot="10800000" flipH="1">
            <a:off x="5454800" y="3395825"/>
            <a:ext cx="120300" cy="2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" name="Google Shape;254;p29"/>
          <p:cNvCxnSpPr/>
          <p:nvPr/>
        </p:nvCxnSpPr>
        <p:spPr>
          <a:xfrm rot="10800000" flipH="1">
            <a:off x="5589225" y="3353425"/>
            <a:ext cx="183900" cy="39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5" name="Google Shape;255;p29"/>
          <p:cNvCxnSpPr/>
          <p:nvPr/>
        </p:nvCxnSpPr>
        <p:spPr>
          <a:xfrm rot="10800000" flipH="1">
            <a:off x="5737800" y="3346550"/>
            <a:ext cx="212400" cy="53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6" name="Google Shape;256;p29"/>
          <p:cNvCxnSpPr/>
          <p:nvPr/>
        </p:nvCxnSpPr>
        <p:spPr>
          <a:xfrm rot="10800000" flipH="1">
            <a:off x="5858075" y="3374725"/>
            <a:ext cx="311400" cy="71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7" name="Google Shape;257;p29"/>
          <p:cNvCxnSpPr/>
          <p:nvPr/>
        </p:nvCxnSpPr>
        <p:spPr>
          <a:xfrm rot="10800000" flipH="1">
            <a:off x="5907600" y="3396100"/>
            <a:ext cx="367800" cy="84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8" name="Google Shape;258;p29"/>
          <p:cNvCxnSpPr/>
          <p:nvPr/>
        </p:nvCxnSpPr>
        <p:spPr>
          <a:xfrm rot="10800000" flipH="1">
            <a:off x="6240125" y="3438525"/>
            <a:ext cx="183900" cy="36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9" name="Google Shape;259;p29"/>
          <p:cNvCxnSpPr/>
          <p:nvPr/>
        </p:nvCxnSpPr>
        <p:spPr>
          <a:xfrm rot="10800000" flipH="1">
            <a:off x="5935900" y="4138775"/>
            <a:ext cx="99000" cy="19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0" name="Google Shape;260;p29"/>
          <p:cNvSpPr/>
          <p:nvPr/>
        </p:nvSpPr>
        <p:spPr>
          <a:xfrm>
            <a:off x="5887059" y="4522525"/>
            <a:ext cx="120300" cy="102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Example of polygon having ideal Vertex</a:t>
            </a:r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/>
              <a:t>The shaded region have an ideal vertex at ∞.</a:t>
            </a:r>
            <a:endParaRPr/>
          </a:p>
        </p:txBody>
      </p:sp>
      <p:pic>
        <p:nvPicPr>
          <p:cNvPr id="267" name="Google Shape;2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8524" y="2681325"/>
            <a:ext cx="5137376" cy="1914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8" name="Google Shape;268;p30"/>
          <p:cNvCxnSpPr/>
          <p:nvPr/>
        </p:nvCxnSpPr>
        <p:spPr>
          <a:xfrm rot="10800000" flipH="1">
            <a:off x="5483125" y="3367263"/>
            <a:ext cx="120300" cy="2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30"/>
          <p:cNvCxnSpPr/>
          <p:nvPr/>
        </p:nvCxnSpPr>
        <p:spPr>
          <a:xfrm rot="10800000" flipH="1">
            <a:off x="5617550" y="3324863"/>
            <a:ext cx="183900" cy="39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30"/>
          <p:cNvCxnSpPr/>
          <p:nvPr/>
        </p:nvCxnSpPr>
        <p:spPr>
          <a:xfrm rot="10800000" flipH="1">
            <a:off x="5766125" y="3317988"/>
            <a:ext cx="212400" cy="53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30"/>
          <p:cNvCxnSpPr/>
          <p:nvPr/>
        </p:nvCxnSpPr>
        <p:spPr>
          <a:xfrm rot="10800000" flipH="1">
            <a:off x="5886400" y="3346163"/>
            <a:ext cx="311400" cy="71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2" name="Google Shape;272;p30"/>
          <p:cNvCxnSpPr/>
          <p:nvPr/>
        </p:nvCxnSpPr>
        <p:spPr>
          <a:xfrm rot="10800000" flipH="1">
            <a:off x="5935925" y="3367538"/>
            <a:ext cx="367800" cy="84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3" name="Google Shape;273;p30"/>
          <p:cNvCxnSpPr/>
          <p:nvPr/>
        </p:nvCxnSpPr>
        <p:spPr>
          <a:xfrm rot="10800000" flipH="1">
            <a:off x="6268450" y="3409963"/>
            <a:ext cx="183900" cy="36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4" name="Google Shape;274;p30"/>
          <p:cNvCxnSpPr/>
          <p:nvPr/>
        </p:nvCxnSpPr>
        <p:spPr>
          <a:xfrm rot="10800000" flipH="1">
            <a:off x="5964225" y="4110213"/>
            <a:ext cx="99000" cy="19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5" name="Google Shape;275;p30"/>
          <p:cNvSpPr/>
          <p:nvPr/>
        </p:nvSpPr>
        <p:spPr>
          <a:xfrm>
            <a:off x="5915384" y="4493963"/>
            <a:ext cx="120300" cy="102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6" name="Google Shape;2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8525" y="2681412"/>
            <a:ext cx="5137375" cy="1914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7" name="Google Shape;277;p30"/>
          <p:cNvCxnSpPr/>
          <p:nvPr/>
        </p:nvCxnSpPr>
        <p:spPr>
          <a:xfrm rot="10800000" flipH="1">
            <a:off x="4690725" y="2713474"/>
            <a:ext cx="191100" cy="17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8" name="Google Shape;278;p30"/>
          <p:cNvCxnSpPr/>
          <p:nvPr/>
        </p:nvCxnSpPr>
        <p:spPr>
          <a:xfrm rot="10800000" flipH="1">
            <a:off x="4690725" y="2692332"/>
            <a:ext cx="509400" cy="45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9" name="Google Shape;279;p30"/>
          <p:cNvCxnSpPr/>
          <p:nvPr/>
        </p:nvCxnSpPr>
        <p:spPr>
          <a:xfrm rot="10800000" flipH="1">
            <a:off x="4931275" y="2706519"/>
            <a:ext cx="700500" cy="64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0" name="Google Shape;280;p30"/>
          <p:cNvCxnSpPr/>
          <p:nvPr/>
        </p:nvCxnSpPr>
        <p:spPr>
          <a:xfrm rot="10800000" flipH="1">
            <a:off x="5235500" y="2681237"/>
            <a:ext cx="711600" cy="77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1" name="Google Shape;281;p30"/>
          <p:cNvCxnSpPr/>
          <p:nvPr/>
        </p:nvCxnSpPr>
        <p:spPr>
          <a:xfrm rot="10800000" flipH="1">
            <a:off x="5681225" y="2727617"/>
            <a:ext cx="566100" cy="65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30"/>
          <p:cNvCxnSpPr/>
          <p:nvPr/>
        </p:nvCxnSpPr>
        <p:spPr>
          <a:xfrm rot="10800000" flipH="1">
            <a:off x="6126950" y="2720570"/>
            <a:ext cx="523500" cy="61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30"/>
          <p:cNvCxnSpPr/>
          <p:nvPr/>
        </p:nvCxnSpPr>
        <p:spPr>
          <a:xfrm rot="10800000" flipH="1">
            <a:off x="6417025" y="2706415"/>
            <a:ext cx="544800" cy="70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30"/>
          <p:cNvCxnSpPr/>
          <p:nvPr/>
        </p:nvCxnSpPr>
        <p:spPr>
          <a:xfrm rot="10800000" flipH="1">
            <a:off x="6749550" y="2847988"/>
            <a:ext cx="459900" cy="59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30"/>
          <p:cNvCxnSpPr/>
          <p:nvPr/>
        </p:nvCxnSpPr>
        <p:spPr>
          <a:xfrm rot="10800000" flipH="1">
            <a:off x="7053775" y="3102770"/>
            <a:ext cx="162600" cy="23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Interior Angle of Polygon</a:t>
            </a:r>
            <a:endParaRPr/>
          </a:p>
        </p:txBody>
      </p:sp>
      <p:sp>
        <p:nvSpPr>
          <p:cNvPr id="291" name="Google Shape;291;p3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It takes place at the vertices of the polygon.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Suppose the vertex v is the intersection of two sides s1 and s2. Let ℓk be hyperbolic line contains sk.</a:t>
            </a:r>
            <a:br>
              <a:rPr lang="zh-TW"/>
            </a:br>
            <a:r>
              <a:rPr lang="zh-TW"/>
              <a:t>Then ℓ1, ℓ2 cuts the plane into four parts.</a:t>
            </a:r>
            <a:br>
              <a:rPr lang="zh-TW"/>
            </a:br>
            <a:r>
              <a:rPr lang="zh-TW"/>
              <a:t>There is one part containing P, the angle between ℓ1,ℓ2 measured in that part is the interior angle of P at v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br>
              <a:rPr lang="zh-TW"/>
            </a:br>
            <a:r>
              <a:rPr lang="zh-TW"/>
              <a:t>Remark: interior angle lies in (0,𝜋).</a:t>
            </a:r>
            <a:br>
              <a:rPr lang="zh-TW"/>
            </a:br>
            <a:r>
              <a:rPr lang="zh-TW"/>
              <a:t>	   If the vertex is an ideal vertex, the angle is 0</a:t>
            </a:r>
            <a:endParaRPr/>
          </a:p>
        </p:txBody>
      </p:sp>
      <p:pic>
        <p:nvPicPr>
          <p:cNvPr id="292" name="Google Shape;29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1725" y="3257625"/>
            <a:ext cx="2324100" cy="87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3" name="Google Shape;293;p31"/>
          <p:cNvCxnSpPr/>
          <p:nvPr/>
        </p:nvCxnSpPr>
        <p:spPr>
          <a:xfrm flipH="1">
            <a:off x="7884350" y="3819900"/>
            <a:ext cx="99000" cy="17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31"/>
          <p:cNvCxnSpPr/>
          <p:nvPr/>
        </p:nvCxnSpPr>
        <p:spPr>
          <a:xfrm flipH="1">
            <a:off x="7629450" y="3678400"/>
            <a:ext cx="212400" cy="38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5" name="Google Shape;295;p31"/>
          <p:cNvCxnSpPr/>
          <p:nvPr/>
        </p:nvCxnSpPr>
        <p:spPr>
          <a:xfrm flipH="1">
            <a:off x="7403350" y="3536900"/>
            <a:ext cx="297000" cy="53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6" name="Google Shape;296;p31"/>
          <p:cNvCxnSpPr/>
          <p:nvPr/>
        </p:nvCxnSpPr>
        <p:spPr>
          <a:xfrm flipH="1">
            <a:off x="7198050" y="3374175"/>
            <a:ext cx="389100" cy="69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7" name="Google Shape;297;p31"/>
          <p:cNvCxnSpPr/>
          <p:nvPr/>
        </p:nvCxnSpPr>
        <p:spPr>
          <a:xfrm flipH="1">
            <a:off x="7042350" y="3345875"/>
            <a:ext cx="375000" cy="65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8" name="Google Shape;298;p31"/>
          <p:cNvCxnSpPr/>
          <p:nvPr/>
        </p:nvCxnSpPr>
        <p:spPr>
          <a:xfrm flipH="1">
            <a:off x="6816050" y="3345875"/>
            <a:ext cx="403200" cy="63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9" name="Google Shape;299;p31"/>
          <p:cNvSpPr txBox="1"/>
          <p:nvPr/>
        </p:nvSpPr>
        <p:spPr>
          <a:xfrm>
            <a:off x="6094325" y="3303425"/>
            <a:ext cx="4032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ℓ1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1"/>
          <p:cNvSpPr txBox="1"/>
          <p:nvPr/>
        </p:nvSpPr>
        <p:spPr>
          <a:xfrm>
            <a:off x="5952825" y="3982775"/>
            <a:ext cx="375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ℓ2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517125" y="3392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Outline</a:t>
            </a: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588175" y="1031300"/>
            <a:ext cx="75057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1.Hyperbolic polygon(Ma)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1800"/>
              <a:t>2.Hyperbolic area(Ma)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1800"/>
              <a:t>3.Gauss Bonnet theorem(Ma)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1800"/>
              <a:t>4.Hyperbolic trigonometry (Kwok)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1800"/>
              <a:t>5.Hyperbolic tessellation(Kwok)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Reasonable hyperbolic Polygon</a:t>
            </a:r>
            <a:endParaRPr/>
          </a:p>
        </p:txBody>
      </p:sp>
      <p:sp>
        <p:nvSpPr>
          <p:cNvPr id="306" name="Google Shape;306;p3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Definition:</a:t>
            </a:r>
            <a:br>
              <a:rPr lang="zh-TW"/>
            </a:br>
            <a:r>
              <a:rPr lang="zh-TW"/>
              <a:t>A finite-sided polygon P in the hyperbolic plane is reasonable if P does not contain an open half-plane.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/>
              <a:t>Property:</a:t>
            </a:r>
            <a:br>
              <a:rPr lang="zh-TW"/>
            </a:br>
            <a:r>
              <a:rPr lang="zh-TW"/>
              <a:t>(i)  every adjacent pair of sides shares either a vertex or an ideal vertex.</a:t>
            </a:r>
            <a:br>
              <a:rPr lang="zh-TW"/>
            </a:br>
            <a:r>
              <a:rPr lang="zh-TW"/>
              <a:t>(ii) sum of number of vertex and ideal vertex = number of sides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3"/>
          <p:cNvSpPr txBox="1">
            <a:spLocks noGrp="1"/>
          </p:cNvSpPr>
          <p:nvPr>
            <p:ph type="body" idx="1"/>
          </p:nvPr>
        </p:nvSpPr>
        <p:spPr>
          <a:xfrm>
            <a:off x="756950" y="115567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2500"/>
              <a:t>Hyperbolic Area</a:t>
            </a:r>
            <a:endParaRPr sz="25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Formular</a:t>
            </a:r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/>
              <a:t>Remark: X need not to be a polygon.</a:t>
            </a:r>
            <a:endParaRPr/>
          </a:p>
        </p:txBody>
      </p:sp>
      <p:pic>
        <p:nvPicPr>
          <p:cNvPr id="318" name="Google Shape;31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757250"/>
            <a:ext cx="6707325" cy="14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Examples</a:t>
            </a:r>
            <a:endParaRPr/>
          </a:p>
        </p:txBody>
      </p:sp>
      <p:sp>
        <p:nvSpPr>
          <p:cNvPr id="324" name="Google Shape;324;p3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Example1:</a:t>
            </a:r>
            <a:br>
              <a:rPr lang="zh-TW"/>
            </a:br>
            <a:r>
              <a:rPr lang="zh-TW"/>
              <a:t>Let X be a region bounded by H1={z ∈ ℍ | Re(z) = −1}, H2={z ∈ ℍ | Re(z)=1}, and H3={z ∈ ℍ |Im(z)=1}.</a:t>
            </a:r>
            <a:br>
              <a:rPr lang="zh-TW"/>
            </a:br>
            <a:r>
              <a:rPr lang="zh-TW"/>
              <a:t>Then,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25" name="Google Shape;32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5125" y="2642775"/>
            <a:ext cx="5316697" cy="54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525" y="3276900"/>
            <a:ext cx="2865025" cy="1574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7" name="Google Shape;327;p35"/>
          <p:cNvCxnSpPr/>
          <p:nvPr/>
        </p:nvCxnSpPr>
        <p:spPr>
          <a:xfrm rot="10800000" flipH="1">
            <a:off x="6006650" y="3282875"/>
            <a:ext cx="226500" cy="28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" name="Google Shape;328;p35"/>
          <p:cNvCxnSpPr/>
          <p:nvPr/>
        </p:nvCxnSpPr>
        <p:spPr>
          <a:xfrm rot="10800000" flipH="1">
            <a:off x="6034950" y="3282625"/>
            <a:ext cx="495300" cy="63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9" name="Google Shape;329;p35"/>
          <p:cNvCxnSpPr/>
          <p:nvPr/>
        </p:nvCxnSpPr>
        <p:spPr>
          <a:xfrm rot="10800000" flipH="1">
            <a:off x="6027875" y="3332250"/>
            <a:ext cx="891600" cy="108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0" name="Google Shape;330;p35"/>
          <p:cNvCxnSpPr/>
          <p:nvPr/>
        </p:nvCxnSpPr>
        <p:spPr>
          <a:xfrm rot="10800000" flipH="1">
            <a:off x="6162300" y="3297025"/>
            <a:ext cx="1153200" cy="138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1" name="Google Shape;331;p35"/>
          <p:cNvCxnSpPr/>
          <p:nvPr/>
        </p:nvCxnSpPr>
        <p:spPr>
          <a:xfrm rot="10800000" flipH="1">
            <a:off x="6551425" y="3296950"/>
            <a:ext cx="1061400" cy="140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2" name="Google Shape;332;p35"/>
          <p:cNvCxnSpPr/>
          <p:nvPr/>
        </p:nvCxnSpPr>
        <p:spPr>
          <a:xfrm rot="10800000" flipH="1">
            <a:off x="6961775" y="3678850"/>
            <a:ext cx="792300" cy="102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3" name="Google Shape;333;p35"/>
          <p:cNvCxnSpPr/>
          <p:nvPr/>
        </p:nvCxnSpPr>
        <p:spPr>
          <a:xfrm rot="10800000" flipH="1">
            <a:off x="7308450" y="4138750"/>
            <a:ext cx="445800" cy="56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4" name="Google Shape;334;p35"/>
          <p:cNvCxnSpPr/>
          <p:nvPr/>
        </p:nvCxnSpPr>
        <p:spPr>
          <a:xfrm rot="10800000" flipH="1">
            <a:off x="7584375" y="4492525"/>
            <a:ext cx="162600" cy="19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4725" y="2638400"/>
            <a:ext cx="2255720" cy="51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Examples</a:t>
            </a:r>
            <a:endParaRPr/>
          </a:p>
        </p:txBody>
      </p:sp>
      <p:sp>
        <p:nvSpPr>
          <p:cNvPr id="341" name="Google Shape;341;p3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Example2: X is bounded by H1 = {z ∈ ℍ | Re(z) = 1}, H2 = {z ∈ ℍ | Re(z) = −1}, H3 = {z ∈ ℍ | |z| = 1}, H4 = {z ∈ ℍ | |z − 1| = 1}, and H5 = {z ∈ ℍ | |z + 1| = 1}</a:t>
            </a:r>
            <a:endParaRPr/>
          </a:p>
          <a:p>
            <a:pPr marL="45720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= </a:t>
            </a:r>
            <a:endParaRPr/>
          </a:p>
          <a:p>
            <a:pPr marL="45720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= </a:t>
            </a:r>
            <a:br>
              <a:rPr lang="zh-TW"/>
            </a:b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42" name="Google Shape;34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3625" y="3480875"/>
            <a:ext cx="3952550" cy="1277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3" name="Google Shape;343;p36"/>
          <p:cNvCxnSpPr/>
          <p:nvPr/>
        </p:nvCxnSpPr>
        <p:spPr>
          <a:xfrm rot="10800000" flipH="1">
            <a:off x="6302845" y="3938804"/>
            <a:ext cx="92400" cy="14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4" name="Google Shape;344;p36"/>
          <p:cNvCxnSpPr/>
          <p:nvPr/>
        </p:nvCxnSpPr>
        <p:spPr>
          <a:xfrm rot="10800000" flipH="1">
            <a:off x="6406267" y="3910238"/>
            <a:ext cx="141300" cy="26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5" name="Google Shape;345;p36"/>
          <p:cNvCxnSpPr/>
          <p:nvPr/>
        </p:nvCxnSpPr>
        <p:spPr>
          <a:xfrm rot="10800000" flipH="1">
            <a:off x="6520577" y="3905750"/>
            <a:ext cx="163200" cy="35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6" name="Google Shape;346;p36"/>
          <p:cNvCxnSpPr/>
          <p:nvPr/>
        </p:nvCxnSpPr>
        <p:spPr>
          <a:xfrm rot="10800000" flipH="1">
            <a:off x="6613113" y="3924779"/>
            <a:ext cx="239700" cy="47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7" name="Google Shape;347;p36"/>
          <p:cNvCxnSpPr/>
          <p:nvPr/>
        </p:nvCxnSpPr>
        <p:spPr>
          <a:xfrm rot="10800000" flipH="1">
            <a:off x="6651216" y="3938734"/>
            <a:ext cx="282900" cy="56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" name="Google Shape;348;p36"/>
          <p:cNvCxnSpPr/>
          <p:nvPr/>
        </p:nvCxnSpPr>
        <p:spPr>
          <a:xfrm rot="10800000" flipH="1">
            <a:off x="6907051" y="3967211"/>
            <a:ext cx="141300" cy="24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49" name="Google Shape;34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3626" y="3480933"/>
            <a:ext cx="3952548" cy="12776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0" name="Google Shape;350;p36"/>
          <p:cNvCxnSpPr/>
          <p:nvPr/>
        </p:nvCxnSpPr>
        <p:spPr>
          <a:xfrm rot="10800000" flipH="1">
            <a:off x="5693195" y="3502256"/>
            <a:ext cx="147000" cy="11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1" name="Google Shape;351;p36"/>
          <p:cNvCxnSpPr/>
          <p:nvPr/>
        </p:nvCxnSpPr>
        <p:spPr>
          <a:xfrm rot="10800000" flipH="1">
            <a:off x="5693195" y="3488247"/>
            <a:ext cx="391800" cy="30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2" name="Google Shape;352;p36"/>
          <p:cNvCxnSpPr/>
          <p:nvPr/>
        </p:nvCxnSpPr>
        <p:spPr>
          <a:xfrm rot="10800000" flipH="1">
            <a:off x="5878267" y="3497445"/>
            <a:ext cx="538800" cy="42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3" name="Google Shape;353;p36"/>
          <p:cNvCxnSpPr/>
          <p:nvPr/>
        </p:nvCxnSpPr>
        <p:spPr>
          <a:xfrm rot="10800000" flipH="1">
            <a:off x="6112329" y="3480966"/>
            <a:ext cx="547500" cy="51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4" name="Google Shape;354;p36"/>
          <p:cNvCxnSpPr/>
          <p:nvPr/>
        </p:nvCxnSpPr>
        <p:spPr>
          <a:xfrm rot="10800000" flipH="1">
            <a:off x="6455257" y="3511531"/>
            <a:ext cx="435600" cy="43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5" name="Google Shape;355;p36"/>
          <p:cNvCxnSpPr/>
          <p:nvPr/>
        </p:nvCxnSpPr>
        <p:spPr>
          <a:xfrm rot="10800000" flipH="1">
            <a:off x="6798185" y="3507203"/>
            <a:ext cx="402600" cy="41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6" name="Google Shape;356;p36"/>
          <p:cNvCxnSpPr/>
          <p:nvPr/>
        </p:nvCxnSpPr>
        <p:spPr>
          <a:xfrm rot="10800000" flipH="1">
            <a:off x="7021361" y="3497716"/>
            <a:ext cx="419100" cy="46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7" name="Google Shape;357;p36"/>
          <p:cNvCxnSpPr/>
          <p:nvPr/>
        </p:nvCxnSpPr>
        <p:spPr>
          <a:xfrm rot="10800000" flipH="1">
            <a:off x="7277196" y="3592123"/>
            <a:ext cx="353700" cy="39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8" name="Google Shape;358;p36"/>
          <p:cNvCxnSpPr/>
          <p:nvPr/>
        </p:nvCxnSpPr>
        <p:spPr>
          <a:xfrm rot="10800000" flipH="1">
            <a:off x="7511258" y="3762203"/>
            <a:ext cx="125100" cy="15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59" name="Google Shape;359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2350" y="2638400"/>
            <a:ext cx="845214" cy="39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03321" y="2588550"/>
            <a:ext cx="4342509" cy="5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3325" y="3116800"/>
            <a:ext cx="327626" cy="39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8051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Hyperbolic Area and Mobius Transformation </a:t>
            </a:r>
            <a:endParaRPr/>
          </a:p>
        </p:txBody>
      </p:sp>
      <p:sp>
        <p:nvSpPr>
          <p:cNvPr id="367" name="Google Shape;367;p3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Hyperbolic Area in ℍ is invariant under the action of Mob(ℍ)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Assumptions:</a:t>
            </a:r>
            <a:br>
              <a:rPr lang="zh-TW"/>
            </a:br>
            <a:r>
              <a:rPr lang="zh-TW"/>
              <a:t>	(i)   X is set in ℍ</a:t>
            </a:r>
            <a:br>
              <a:rPr lang="zh-TW"/>
            </a:br>
            <a:r>
              <a:rPr lang="zh-TW"/>
              <a:t>	(ii)  Hyperbolic area of X is defined</a:t>
            </a:r>
            <a:br>
              <a:rPr lang="zh-TW"/>
            </a:br>
            <a:r>
              <a:rPr lang="zh-TW"/>
              <a:t>	(iii) A is an element of Mob(ℍ)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Result: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/>
              <a:t>Since the proof is too long, we will omit the proof.</a:t>
            </a:r>
            <a:br>
              <a:rPr lang="zh-TW"/>
            </a:br>
            <a:endParaRPr/>
          </a:p>
        </p:txBody>
      </p:sp>
      <p:pic>
        <p:nvPicPr>
          <p:cNvPr id="368" name="Google Shape;36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5125" y="3931200"/>
            <a:ext cx="2521950" cy="40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Hyperbolic Area in Poincare disc.</a:t>
            </a:r>
            <a:endParaRPr/>
          </a:p>
        </p:txBody>
      </p:sp>
      <p:sp>
        <p:nvSpPr>
          <p:cNvPr id="374" name="Google Shape;374;p3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OR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br>
              <a:rPr lang="zh-TW"/>
            </a:br>
            <a:r>
              <a:rPr lang="zh-TW"/>
              <a:t>							  , x=rcos(θ) and y=rsin(θ)</a:t>
            </a:r>
            <a:endParaRPr/>
          </a:p>
        </p:txBody>
      </p:sp>
      <p:pic>
        <p:nvPicPr>
          <p:cNvPr id="375" name="Google Shape;37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100" y="2197075"/>
            <a:ext cx="4796381" cy="54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7100" y="3371500"/>
            <a:ext cx="2710516" cy="54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3925" y="2561800"/>
            <a:ext cx="1228391" cy="58247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Examples</a:t>
            </a:r>
            <a:endParaRPr/>
          </a:p>
        </p:txBody>
      </p:sp>
      <p:pic>
        <p:nvPicPr>
          <p:cNvPr id="383" name="Google Shape;38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6775" y="2248346"/>
            <a:ext cx="937150" cy="3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3375" y="2139650"/>
            <a:ext cx="1631724" cy="54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96000" y="2139650"/>
            <a:ext cx="2183229" cy="54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52925" y="2139650"/>
            <a:ext cx="2097649" cy="5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/>
              <a:t>Example 1:</a:t>
            </a:r>
            <a:br>
              <a:rPr lang="zh-TW"/>
            </a:br>
            <a:r>
              <a:rPr lang="zh-TW"/>
              <a:t>		    =				     </a:t>
            </a:r>
            <a:br>
              <a:rPr lang="zh-TW"/>
            </a:b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Isoperimetric Inequality</a:t>
            </a:r>
            <a:endParaRPr/>
          </a:p>
        </p:txBody>
      </p:sp>
      <p:sp>
        <p:nvSpPr>
          <p:cNvPr id="393" name="Google Shape;393;p4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/>
              <a:t>It tells us the maximum area of all regions bounded by simple closed curves of a fixed length.</a:t>
            </a:r>
            <a:endParaRPr/>
          </a:p>
        </p:txBody>
      </p:sp>
      <p:pic>
        <p:nvPicPr>
          <p:cNvPr id="394" name="Google Shape;39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200" y="2209375"/>
            <a:ext cx="5557186" cy="54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1"/>
          <p:cNvSpPr txBox="1">
            <a:spLocks noGrp="1"/>
          </p:cNvSpPr>
          <p:nvPr>
            <p:ph type="body" idx="1"/>
          </p:nvPr>
        </p:nvSpPr>
        <p:spPr>
          <a:xfrm>
            <a:off x="756950" y="115567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2500"/>
              <a:t>Gauss Bonnet Formula</a:t>
            </a:r>
            <a:endParaRPr sz="2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body" idx="1"/>
          </p:nvPr>
        </p:nvSpPr>
        <p:spPr>
          <a:xfrm>
            <a:off x="756950" y="115567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2500"/>
              <a:t>Hyperbolic Polygon</a:t>
            </a:r>
            <a:endParaRPr sz="25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/>
              <a:t>Gauss Bonnet Formula</a:t>
            </a:r>
            <a:endParaRPr/>
          </a:p>
        </p:txBody>
      </p:sp>
      <p:sp>
        <p:nvSpPr>
          <p:cNvPr id="405" name="Google Shape;405;p4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06" name="Google Shape;40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700" y="2541474"/>
            <a:ext cx="7573150" cy="87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Proof of Gauss Bonnet Formula</a:t>
            </a:r>
            <a:endParaRPr/>
          </a:p>
        </p:txBody>
      </p:sp>
      <p:sp>
        <p:nvSpPr>
          <p:cNvPr id="412" name="Google Shape;412;p4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Let v1, v2 ,v3 be vertex of hyperbolic triangle P with 𝛼k as the interoir angle of vk for k=1,2,3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Case1: v1 is ideal, v2,v3 might or might not be ideal</a:t>
            </a:r>
            <a:br>
              <a:rPr lang="zh-TW"/>
            </a:br>
            <a:r>
              <a:rPr lang="zh-TW"/>
              <a:t>Since Hyperbolic Area in ℍ is invariant under the action of Mob(ℍ), we can let γ be an element of Mob(ℍ) that takes v1 to ∞ and takes ℓ23 to the hyperbolic line contained in the unit circle, so that </a:t>
            </a:r>
            <a:br>
              <a:rPr lang="zh-TW"/>
            </a:b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br>
              <a:rPr lang="zh-TW"/>
            </a:br>
            <a:r>
              <a:rPr lang="zh-TW"/>
              <a:t>,by  substituting x = cos(𝓌)</a:t>
            </a:r>
            <a:br>
              <a:rPr lang="zh-TW"/>
            </a:br>
            <a:r>
              <a:rPr lang="zh-TW"/>
              <a:t>Since 𝛼1=0,𝛼2 = θ and 𝛼3 =𝜋 - 𝜑, we have 𝜋-(𝛼1+𝛼2+𝛼3) = 𝜋-( θ+ 𝜋 - 𝜑)= 𝜑-θ =</a:t>
            </a:r>
            <a:endParaRPr/>
          </a:p>
        </p:txBody>
      </p:sp>
      <p:pic>
        <p:nvPicPr>
          <p:cNvPr id="413" name="Google Shape;41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6300" y="3237075"/>
            <a:ext cx="742875" cy="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9175" y="3237075"/>
            <a:ext cx="2600640" cy="26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7800" y="3533850"/>
            <a:ext cx="6207450" cy="64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31575" y="3585325"/>
            <a:ext cx="1533327" cy="54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66125" y="4482275"/>
            <a:ext cx="818047" cy="26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87550" y="3252900"/>
            <a:ext cx="256605" cy="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73900" y="3205773"/>
            <a:ext cx="238176" cy="26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4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38875" y="3279225"/>
            <a:ext cx="163000" cy="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4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19625" y="3279225"/>
            <a:ext cx="187450" cy="18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Proof of Gauss Bonnet Formula</a:t>
            </a:r>
            <a:endParaRPr/>
          </a:p>
        </p:txBody>
      </p:sp>
      <p:sp>
        <p:nvSpPr>
          <p:cNvPr id="427" name="Google Shape;427;p4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/>
              <a:t>Case 2: No ideal vertex</a:t>
            </a:r>
            <a:br>
              <a:rPr lang="zh-TW"/>
            </a:br>
            <a:r>
              <a:rPr lang="zh-TW"/>
              <a:t> Let ℓ be the hyperbolic ray from v1 passing through v2, and let x be the endpoint at infinity of ℓ.</a:t>
            </a:r>
            <a:br>
              <a:rPr lang="zh-TW"/>
            </a:br>
            <a:r>
              <a:rPr lang="zh-TW"/>
              <a:t>Let T be the hyperbolic triangle with vertex v1,v3,x and interior angle of T at v3 = 𝛿 &gt; 𝛼3</a:t>
            </a:r>
            <a:br>
              <a:rPr lang="zh-TW"/>
            </a:br>
            <a:r>
              <a:rPr lang="zh-TW"/>
              <a:t>T’ be the hyperbolic triangle with vertex v2,v3,x, and interior angle of T’ at v3 = 𝛿 - 𝛼3</a:t>
            </a:r>
            <a:br>
              <a:rPr lang="zh-TW"/>
            </a:br>
            <a:r>
              <a:rPr lang="zh-TW"/>
              <a:t>By case1, </a:t>
            </a:r>
            <a:br>
              <a:rPr lang="zh-TW"/>
            </a:br>
            <a:r>
              <a:rPr lang="zh-TW"/>
              <a:t>					   and </a:t>
            </a:r>
            <a:br>
              <a:rPr lang="zh-TW"/>
            </a:br>
            <a:r>
              <a:rPr lang="zh-TW"/>
              <a:t>Then, </a:t>
            </a: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</p:txBody>
      </p:sp>
      <p:pic>
        <p:nvPicPr>
          <p:cNvPr id="428" name="Google Shape;42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4850" y="3693125"/>
            <a:ext cx="2842425" cy="1030875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44"/>
          <p:cNvSpPr txBox="1"/>
          <p:nvPr/>
        </p:nvSpPr>
        <p:spPr>
          <a:xfrm>
            <a:off x="7223550" y="3608225"/>
            <a:ext cx="4032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v1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44"/>
          <p:cNvSpPr txBox="1"/>
          <p:nvPr/>
        </p:nvSpPr>
        <p:spPr>
          <a:xfrm>
            <a:off x="6279325" y="3579925"/>
            <a:ext cx="4032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v2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44"/>
          <p:cNvSpPr txBox="1"/>
          <p:nvPr/>
        </p:nvSpPr>
        <p:spPr>
          <a:xfrm>
            <a:off x="6714750" y="4148625"/>
            <a:ext cx="4032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v3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44"/>
          <p:cNvSpPr txBox="1"/>
          <p:nvPr/>
        </p:nvSpPr>
        <p:spPr>
          <a:xfrm>
            <a:off x="5804275" y="4546525"/>
            <a:ext cx="4032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x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44"/>
          <p:cNvSpPr txBox="1"/>
          <p:nvPr/>
        </p:nvSpPr>
        <p:spPr>
          <a:xfrm>
            <a:off x="5946800" y="3894475"/>
            <a:ext cx="2547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ℓ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4" name="Google Shape;43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1175" y="3208775"/>
            <a:ext cx="2097450" cy="2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6475" y="3208775"/>
            <a:ext cx="2521473" cy="2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62925" y="3693125"/>
            <a:ext cx="4170625" cy="77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Application of Gauss Bonnet Formula</a:t>
            </a:r>
            <a:endParaRPr/>
          </a:p>
        </p:txBody>
      </p:sp>
      <p:sp>
        <p:nvSpPr>
          <p:cNvPr id="442" name="Google Shape;442;p4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1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1</a:t>
            </a:r>
            <a:br>
              <a:rPr lang="zh-TW"/>
            </a:br>
            <a:r>
              <a:rPr lang="zh-TW"/>
              <a:t>													   </a:t>
            </a: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1												  </a:t>
            </a:r>
            <a:endParaRPr/>
          </a:p>
        </p:txBody>
      </p:sp>
      <p:pic>
        <p:nvPicPr>
          <p:cNvPr id="443" name="Google Shape;44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1050" y="2048351"/>
            <a:ext cx="6162300" cy="112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1050" y="3378575"/>
            <a:ext cx="6289651" cy="4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1050" y="4056450"/>
            <a:ext cx="6289651" cy="47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31050" y="4535725"/>
            <a:ext cx="2058800" cy="2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82800" y="4565050"/>
            <a:ext cx="2058800" cy="185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6083" y="4366850"/>
            <a:ext cx="1462817" cy="57215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4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Proof - Application 1</a:t>
            </a:r>
            <a:endParaRPr/>
          </a:p>
        </p:txBody>
      </p:sp>
      <p:sp>
        <p:nvSpPr>
          <p:cNvPr id="454" name="Google Shape;454;p46"/>
          <p:cNvSpPr txBox="1">
            <a:spLocks noGrp="1"/>
          </p:cNvSpPr>
          <p:nvPr>
            <p:ph type="body" idx="1"/>
          </p:nvPr>
        </p:nvSpPr>
        <p:spPr>
          <a:xfrm>
            <a:off x="819150" y="168487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/>
              <a:t>Any Reasonable hyperbolic polygon can be decomposed into hyperbolic triangles</a:t>
            </a:r>
            <a:br>
              <a:rPr lang="zh-TW"/>
            </a:br>
            <a:r>
              <a:rPr lang="zh-TW"/>
              <a:t>Label them as T1,T2,...,Tn so Tk has vertices x, vk,v(k+1).</a:t>
            </a:r>
            <a:br>
              <a:rPr lang="zh-TW"/>
            </a:br>
            <a:r>
              <a:rPr lang="zh-TW"/>
              <a:t>Let μk be the interior angle of Tk at x. Then sum of μk from 1 to n = 2𝜋.</a:t>
            </a:r>
            <a:br>
              <a:rPr lang="zh-TW"/>
            </a:br>
            <a:r>
              <a:rPr lang="zh-TW"/>
              <a:t>Let 𝛽k be the interior angle of Tk at vk and 𝛿k be the interior angle of Tk at v(k+1).</a:t>
            </a:r>
            <a:br>
              <a:rPr lang="zh-TW"/>
            </a:br>
            <a:r>
              <a:rPr lang="zh-TW"/>
              <a:t>Let 𝛼k be the interior angle of P at vk.</a:t>
            </a:r>
            <a:br>
              <a:rPr lang="zh-TW"/>
            </a:br>
            <a:r>
              <a:rPr lang="zh-TW"/>
              <a:t>Then 𝛼(k+1) = 𝛿k + 𝛽(k+1)</a:t>
            </a:r>
            <a:br>
              <a:rPr lang="zh-TW"/>
            </a:br>
            <a:r>
              <a:rPr lang="zh-TW"/>
              <a:t>For each Tk, </a:t>
            </a:r>
            <a:endParaRPr/>
          </a:p>
        </p:txBody>
      </p:sp>
      <p:pic>
        <p:nvPicPr>
          <p:cNvPr id="455" name="Google Shape;45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4024" y="3397624"/>
            <a:ext cx="1825700" cy="1427025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46"/>
          <p:cNvSpPr txBox="1"/>
          <p:nvPr/>
        </p:nvSpPr>
        <p:spPr>
          <a:xfrm>
            <a:off x="7971850" y="3969050"/>
            <a:ext cx="2406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x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7" name="Google Shape;457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6450" y="3153225"/>
            <a:ext cx="2591611" cy="2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46450" y="3323000"/>
            <a:ext cx="4137450" cy="116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57600" y="4414212"/>
            <a:ext cx="1347500" cy="524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Proof - Application 2</a:t>
            </a:r>
            <a:endParaRPr/>
          </a:p>
        </p:txBody>
      </p:sp>
      <p:sp>
        <p:nvSpPr>
          <p:cNvPr id="465" name="Google Shape;465;p4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66" name="Google Shape;46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587450"/>
            <a:ext cx="6020776" cy="299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Proof - Application 2</a:t>
            </a:r>
            <a:endParaRPr/>
          </a:p>
        </p:txBody>
      </p:sp>
      <p:sp>
        <p:nvSpPr>
          <p:cNvPr id="472" name="Google Shape;472;p48"/>
          <p:cNvSpPr/>
          <p:nvPr/>
        </p:nvSpPr>
        <p:spPr>
          <a:xfrm>
            <a:off x="3983200" y="4400625"/>
            <a:ext cx="2501400" cy="177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48"/>
          <p:cNvSpPr/>
          <p:nvPr/>
        </p:nvSpPr>
        <p:spPr>
          <a:xfrm>
            <a:off x="912675" y="4110550"/>
            <a:ext cx="5571900" cy="644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4" name="Google Shape;47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443200"/>
            <a:ext cx="5619623" cy="331145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48"/>
          <p:cNvSpPr/>
          <p:nvPr/>
        </p:nvSpPr>
        <p:spPr>
          <a:xfrm>
            <a:off x="1772575" y="4577625"/>
            <a:ext cx="2599800" cy="177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Proof - Application 2</a:t>
            </a:r>
            <a:endParaRPr/>
          </a:p>
        </p:txBody>
      </p:sp>
      <p:pic>
        <p:nvPicPr>
          <p:cNvPr id="481" name="Google Shape;48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488325"/>
            <a:ext cx="5281175" cy="18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3325" y="1501388"/>
            <a:ext cx="258640" cy="16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9150" y="1724025"/>
            <a:ext cx="5350950" cy="1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9150" y="1885650"/>
            <a:ext cx="5472825" cy="34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9150" y="2318747"/>
            <a:ext cx="4239451" cy="23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Proof - Application 2</a:t>
            </a:r>
            <a:endParaRPr/>
          </a:p>
        </p:txBody>
      </p:sp>
      <p:sp>
        <p:nvSpPr>
          <p:cNvPr id="491" name="Google Shape;491;p5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92" name="Google Shape;49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48" y="1422075"/>
            <a:ext cx="5937450" cy="336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Proof - Application 2</a:t>
            </a:r>
            <a:endParaRPr/>
          </a:p>
        </p:txBody>
      </p:sp>
      <p:sp>
        <p:nvSpPr>
          <p:cNvPr id="498" name="Google Shape;498;p5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99" name="Google Shape;49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485050"/>
            <a:ext cx="7267524" cy="341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Definition</a:t>
            </a:r>
            <a:endParaRPr/>
          </a:p>
        </p:txBody>
      </p:sp>
      <p:sp>
        <p:nvSpPr>
          <p:cNvPr id="146" name="Google Shape;146;p1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1700"/>
              <a:t>A hyperbolic polygon is a</a:t>
            </a:r>
            <a:r>
              <a:rPr lang="zh-TW" sz="1700" b="1"/>
              <a:t> closed convex</a:t>
            </a:r>
            <a:r>
              <a:rPr lang="zh-TW" sz="1700"/>
              <a:t> </a:t>
            </a:r>
            <a:r>
              <a:rPr lang="zh-TW" sz="1700" b="1"/>
              <a:t>set </a:t>
            </a:r>
            <a:r>
              <a:rPr lang="zh-TW" sz="1700"/>
              <a:t>in the hyperbolic plane that can be expressed as the </a:t>
            </a:r>
            <a:r>
              <a:rPr lang="zh-TW" sz="1700" b="1"/>
              <a:t>intersection of a locally finite collection of closed half-planes</a:t>
            </a:r>
            <a:r>
              <a:rPr lang="zh-TW" sz="1700"/>
              <a:t>.</a:t>
            </a:r>
            <a:endParaRPr sz="17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Proof - Application 2</a:t>
            </a:r>
            <a:endParaRPr/>
          </a:p>
        </p:txBody>
      </p:sp>
      <p:sp>
        <p:nvSpPr>
          <p:cNvPr id="505" name="Google Shape;505;p5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06" name="Google Shape;50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390000"/>
            <a:ext cx="6496374" cy="3516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Proof - Application 2</a:t>
            </a:r>
            <a:endParaRPr/>
          </a:p>
        </p:txBody>
      </p:sp>
      <p:pic>
        <p:nvPicPr>
          <p:cNvPr id="512" name="Google Shape;51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381125"/>
            <a:ext cx="4254050" cy="63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3575" y="1691750"/>
            <a:ext cx="3829619" cy="54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3200" y="1381125"/>
            <a:ext cx="1974350" cy="3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53"/>
          <p:cNvSpPr/>
          <p:nvPr/>
        </p:nvSpPr>
        <p:spPr>
          <a:xfrm>
            <a:off x="3371525" y="1785150"/>
            <a:ext cx="1701600" cy="486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6" name="Google Shape;516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72550" y="1594250"/>
            <a:ext cx="1201078" cy="36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9150" y="1962150"/>
            <a:ext cx="5534176" cy="294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Proof - Application 2</a:t>
            </a:r>
            <a:endParaRPr/>
          </a:p>
        </p:txBody>
      </p:sp>
      <p:pic>
        <p:nvPicPr>
          <p:cNvPr id="523" name="Google Shape;52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175" y="1478675"/>
            <a:ext cx="5207075" cy="341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Corollary of Application 2</a:t>
            </a:r>
            <a:endParaRPr/>
          </a:p>
        </p:txBody>
      </p:sp>
      <p:sp>
        <p:nvSpPr>
          <p:cNvPr id="529" name="Google Shape;529;p5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There is no hyperbolic squares.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Proof:</a:t>
            </a:r>
            <a:br>
              <a:rPr lang="zh-TW"/>
            </a:br>
            <a:r>
              <a:rPr lang="zh-TW"/>
              <a:t>The interval of possible interior angles of a compact regular hyperbolic 4-gon is (0, ((4-2)/2)π)=(0,π/2)</a:t>
            </a:r>
            <a:br>
              <a:rPr lang="zh-TW"/>
            </a:br>
            <a:r>
              <a:rPr lang="zh-TW"/>
              <a:t>Hence, there is no hyperbolic 4-gon with all right angles.</a:t>
            </a:r>
            <a:br>
              <a:rPr lang="zh-TW"/>
            </a:br>
            <a:r>
              <a:rPr lang="zh-TW"/>
              <a:t>i.e. no hyperbolic squares</a:t>
            </a: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For n ≥ 5, there exists a compact regular hyperbolic n-gon all of whose interior angles are right angles.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/>
              <a:t>Proof:</a:t>
            </a:r>
            <a:br>
              <a:rPr lang="zh-TW"/>
            </a:br>
            <a:r>
              <a:rPr lang="zh-TW"/>
              <a:t>For n ≥ 5, the interval of possible angles of a regular hyperbolic n-gon is (0, ((n−2)/n)π). As (n−2)/n &gt; 1/2 for n ≥ 5, this interval contains π/2, and so there exists a regular hyperbolic n-gon with all right angles. 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6"/>
          <p:cNvSpPr txBox="1">
            <a:spLocks noGrp="1"/>
          </p:cNvSpPr>
          <p:nvPr>
            <p:ph type="body" idx="1"/>
          </p:nvPr>
        </p:nvSpPr>
        <p:spPr>
          <a:xfrm>
            <a:off x="756950" y="115567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2500"/>
              <a:t>Hyperbolic Trigonometry</a:t>
            </a:r>
            <a:endParaRPr sz="2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7"/>
          <p:cNvSpPr txBox="1">
            <a:spLocks noGrp="1"/>
          </p:cNvSpPr>
          <p:nvPr>
            <p:ph type="title"/>
          </p:nvPr>
        </p:nvSpPr>
        <p:spPr>
          <a:xfrm>
            <a:off x="392750" y="3747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Angle</a:t>
            </a:r>
            <a:endParaRPr/>
          </a:p>
        </p:txBody>
      </p:sp>
      <p:sp>
        <p:nvSpPr>
          <p:cNvPr id="540" name="Google Shape;540;p57"/>
          <p:cNvSpPr txBox="1">
            <a:spLocks noGrp="1"/>
          </p:cNvSpPr>
          <p:nvPr>
            <p:ph type="body" idx="1"/>
          </p:nvPr>
        </p:nvSpPr>
        <p:spPr>
          <a:xfrm>
            <a:off x="488600" y="1030475"/>
            <a:ext cx="7836300" cy="3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1700">
                <a:solidFill>
                  <a:srgbClr val="000000"/>
                </a:solidFill>
                <a:highlight>
                  <a:srgbClr val="FFFFFF"/>
                </a:highlight>
              </a:rPr>
              <a:t>  Suppose that we have two paths σ1 and σ2 that intersect at the point z ∈ ℍ . By choosing appropriate parametrizations of the paths, we can assume that z = σ1(0) = σ2(0).</a:t>
            </a:r>
            <a:endParaRPr sz="17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541" name="Google Shape;54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1250" y="1915975"/>
            <a:ext cx="2642183" cy="2594824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58"/>
          <p:cNvSpPr txBox="1">
            <a:spLocks noGrp="1"/>
          </p:cNvSpPr>
          <p:nvPr>
            <p:ph type="title"/>
          </p:nvPr>
        </p:nvSpPr>
        <p:spPr>
          <a:xfrm>
            <a:off x="392750" y="3747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Angle</a:t>
            </a:r>
            <a:endParaRPr/>
          </a:p>
        </p:txBody>
      </p:sp>
      <p:sp>
        <p:nvSpPr>
          <p:cNvPr id="547" name="Google Shape;547;p58"/>
          <p:cNvSpPr txBox="1">
            <a:spLocks noGrp="1"/>
          </p:cNvSpPr>
          <p:nvPr>
            <p:ph type="body" idx="1"/>
          </p:nvPr>
        </p:nvSpPr>
        <p:spPr>
          <a:xfrm>
            <a:off x="488600" y="1030475"/>
            <a:ext cx="7836300" cy="3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1700">
                <a:solidFill>
                  <a:srgbClr val="000000"/>
                </a:solidFill>
                <a:highlight>
                  <a:srgbClr val="FFFFFF"/>
                </a:highlight>
              </a:rPr>
              <a:t>   The angle between σ1 and σ2 at z is defined to be the angle between their tangent vectors at the point of intersection and is denoted by θ</a:t>
            </a:r>
            <a:endParaRPr sz="17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548" name="Google Shape;54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8350" y="1930200"/>
            <a:ext cx="2858826" cy="26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59"/>
          <p:cNvSpPr txBox="1">
            <a:spLocks noGrp="1"/>
          </p:cNvSpPr>
          <p:nvPr>
            <p:ph type="title"/>
          </p:nvPr>
        </p:nvSpPr>
        <p:spPr>
          <a:xfrm>
            <a:off x="392750" y="3747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Angle</a:t>
            </a:r>
            <a:endParaRPr/>
          </a:p>
        </p:txBody>
      </p:sp>
      <p:sp>
        <p:nvSpPr>
          <p:cNvPr id="554" name="Google Shape;554;p59"/>
          <p:cNvSpPr txBox="1">
            <a:spLocks noGrp="1"/>
          </p:cNvSpPr>
          <p:nvPr>
            <p:ph type="body" idx="1"/>
          </p:nvPr>
        </p:nvSpPr>
        <p:spPr>
          <a:xfrm>
            <a:off x="488600" y="1030475"/>
            <a:ext cx="7836300" cy="3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zh-TW" sz="1900" b="1">
                <a:solidFill>
                  <a:srgbClr val="000000"/>
                </a:solidFill>
                <a:highlight>
                  <a:srgbClr val="FFFFFF"/>
                </a:highlight>
              </a:rPr>
              <a:t>Proposition 1</a:t>
            </a:r>
            <a:endParaRPr sz="1900" b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1900">
                <a:solidFill>
                  <a:srgbClr val="000000"/>
                </a:solidFill>
                <a:highlight>
                  <a:srgbClr val="FFFFFF"/>
                </a:highlight>
              </a:rPr>
              <a:t>Let γ ∈ Mob(H) be a Mobius transformation of H. Then γ is conformal.</a:t>
            </a:r>
            <a:endParaRPr sz="19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 sz="1900">
                <a:solidFill>
                  <a:srgbClr val="000000"/>
                </a:solidFill>
                <a:highlight>
                  <a:srgbClr val="FFFFFF"/>
                </a:highlight>
              </a:rPr>
              <a:t>That mean σ1 and σ2 are two paths that intersect at z with angle θ, then the paths γσ1 and γσ2 intersect at γ(z) also with angle θ</a:t>
            </a:r>
            <a:endParaRPr sz="19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0"/>
          <p:cNvSpPr txBox="1">
            <a:spLocks noGrp="1"/>
          </p:cNvSpPr>
          <p:nvPr>
            <p:ph type="title"/>
          </p:nvPr>
        </p:nvSpPr>
        <p:spPr>
          <a:xfrm>
            <a:off x="539625" y="3864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Triangle </a:t>
            </a:r>
            <a:endParaRPr/>
          </a:p>
        </p:txBody>
      </p:sp>
      <p:sp>
        <p:nvSpPr>
          <p:cNvPr id="560" name="Google Shape;560;p60"/>
          <p:cNvSpPr txBox="1">
            <a:spLocks noGrp="1"/>
          </p:cNvSpPr>
          <p:nvPr>
            <p:ph type="body" idx="1"/>
          </p:nvPr>
        </p:nvSpPr>
        <p:spPr>
          <a:xfrm>
            <a:off x="539625" y="1341000"/>
            <a:ext cx="7785300" cy="32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Definition of  ideal vertex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let △ABC be a hyperbolic  triangle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The vertices of △ABC  lie on the boundary of the hyperbolic plane, is called ideal vertex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Definition of  ideal triangle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if all vertex lie on the the boundary of the hyperbolic plane. it call an ideal triangle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the angle at an ideal vertex is zero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61" name="Google Shape;56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5063" y="271803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1"/>
          <p:cNvSpPr txBox="1">
            <a:spLocks noGrp="1"/>
          </p:cNvSpPr>
          <p:nvPr>
            <p:ph type="title"/>
          </p:nvPr>
        </p:nvSpPr>
        <p:spPr>
          <a:xfrm>
            <a:off x="539625" y="3864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Triangle </a:t>
            </a:r>
            <a:endParaRPr/>
          </a:p>
        </p:txBody>
      </p:sp>
      <p:sp>
        <p:nvSpPr>
          <p:cNvPr id="567" name="Google Shape;567;p61"/>
          <p:cNvSpPr txBox="1">
            <a:spLocks noGrp="1"/>
          </p:cNvSpPr>
          <p:nvPr>
            <p:ph type="body" idx="1"/>
          </p:nvPr>
        </p:nvSpPr>
        <p:spPr>
          <a:xfrm>
            <a:off x="539625" y="1341000"/>
            <a:ext cx="7785300" cy="32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The Poincare disc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68" name="Google Shape;56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1725" y="1461400"/>
            <a:ext cx="2631625" cy="263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Closed and Convex Set</a:t>
            </a:r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Let (U,d) be a hyperbolic plane.</a:t>
            </a: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open set in (U,d): </a:t>
            </a:r>
            <a:br>
              <a:rPr lang="zh-TW"/>
            </a:br>
            <a:r>
              <a:rPr lang="zh-TW"/>
              <a:t>Let O be a subset of U , ∀ x ∈ O, ∃ ε &gt; 0 s.t. {y ∈ U : d(x,y)&lt; ε} ⊂ A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closed set:</a:t>
            </a:r>
            <a:br>
              <a:rPr lang="zh-TW"/>
            </a:br>
            <a:r>
              <a:rPr lang="zh-TW"/>
              <a:t>Let C be a subset of U, if the complement of C is open.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convex set:</a:t>
            </a:r>
            <a:br>
              <a:rPr lang="zh-TW"/>
            </a:br>
            <a:r>
              <a:rPr lang="zh-TW"/>
              <a:t>Let A be a subset of U, ∀ x,y distinct in A, the closed hyperbolic line segment ℓxy joining x to y is contained in A.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62"/>
          <p:cNvSpPr txBox="1">
            <a:spLocks noGrp="1"/>
          </p:cNvSpPr>
          <p:nvPr>
            <p:ph type="title"/>
          </p:nvPr>
        </p:nvSpPr>
        <p:spPr>
          <a:xfrm>
            <a:off x="539625" y="3864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Triangle </a:t>
            </a:r>
            <a:endParaRPr/>
          </a:p>
        </p:txBody>
      </p:sp>
      <p:sp>
        <p:nvSpPr>
          <p:cNvPr id="574" name="Google Shape;574;p62"/>
          <p:cNvSpPr txBox="1"/>
          <p:nvPr/>
        </p:nvSpPr>
        <p:spPr>
          <a:xfrm>
            <a:off x="623325" y="1277250"/>
            <a:ext cx="7338300" cy="29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The upper half-plane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5" name="Google Shape;575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600" y="1981200"/>
            <a:ext cx="4658783" cy="225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63"/>
          <p:cNvSpPr txBox="1">
            <a:spLocks noGrp="1"/>
          </p:cNvSpPr>
          <p:nvPr>
            <p:ph type="title"/>
          </p:nvPr>
        </p:nvSpPr>
        <p:spPr>
          <a:xfrm>
            <a:off x="539625" y="3864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Triangle </a:t>
            </a:r>
            <a:endParaRPr/>
          </a:p>
        </p:txBody>
      </p:sp>
      <p:sp>
        <p:nvSpPr>
          <p:cNvPr id="581" name="Google Shape;581;p63"/>
          <p:cNvSpPr txBox="1"/>
          <p:nvPr/>
        </p:nvSpPr>
        <p:spPr>
          <a:xfrm>
            <a:off x="623325" y="1277250"/>
            <a:ext cx="7338300" cy="29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latin typeface="Calibri"/>
                <a:ea typeface="Calibri"/>
                <a:cs typeface="Calibri"/>
                <a:sym typeface="Calibri"/>
              </a:rPr>
              <a:t>Proposition 2</a:t>
            </a:r>
            <a:r>
              <a:rPr lang="zh-TW">
                <a:latin typeface="Calibri"/>
                <a:ea typeface="Calibri"/>
                <a:cs typeface="Calibri"/>
                <a:sym typeface="Calibri"/>
              </a:rPr>
              <a:t>: The angle sum of a hyperbolic triangle is strictly less than π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Proof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Put the hyperbolic triangle ∆ in D with one vertex at the centre O. The sides through O are radii. If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P, P’ are the other two vertices, it is easy to see that the Euclidean triangle with vertices OPP’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 strictly contains ∆, and in particular, that the ∠OPP’ , ∠OP’ P in ∆ are less than the corresponding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4"/>
          <p:cNvSpPr txBox="1">
            <a:spLocks noGrp="1"/>
          </p:cNvSpPr>
          <p:nvPr>
            <p:ph type="title"/>
          </p:nvPr>
        </p:nvSpPr>
        <p:spPr>
          <a:xfrm>
            <a:off x="539625" y="3864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Triangle </a:t>
            </a:r>
            <a:endParaRPr/>
          </a:p>
        </p:txBody>
      </p:sp>
      <p:sp>
        <p:nvSpPr>
          <p:cNvPr id="587" name="Google Shape;587;p64"/>
          <p:cNvSpPr txBox="1"/>
          <p:nvPr/>
        </p:nvSpPr>
        <p:spPr>
          <a:xfrm>
            <a:off x="623325" y="1277250"/>
            <a:ext cx="7338300" cy="29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Right-angle triangle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Pythagoras’ Theorem in Euclidean geometry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8" name="Google Shape;588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3825" y="2346800"/>
            <a:ext cx="249555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5"/>
          <p:cNvSpPr txBox="1">
            <a:spLocks noGrp="1"/>
          </p:cNvSpPr>
          <p:nvPr>
            <p:ph type="title"/>
          </p:nvPr>
        </p:nvSpPr>
        <p:spPr>
          <a:xfrm>
            <a:off x="539625" y="3864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Trigonometry</a:t>
            </a:r>
            <a:endParaRPr/>
          </a:p>
        </p:txBody>
      </p:sp>
      <p:sp>
        <p:nvSpPr>
          <p:cNvPr id="594" name="Google Shape;594;p65"/>
          <p:cNvSpPr txBox="1"/>
          <p:nvPr/>
        </p:nvSpPr>
        <p:spPr>
          <a:xfrm>
            <a:off x="623325" y="1277250"/>
            <a:ext cx="7338300" cy="29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some fact about  hyperbolic trigonomy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highlight>
                  <a:srgbClr val="FFFFFF"/>
                </a:highlight>
              </a:rPr>
              <a:t>sinh(x) = ( e</a:t>
            </a:r>
            <a:r>
              <a:rPr lang="zh-TW" sz="1100" baseline="30000">
                <a:highlight>
                  <a:srgbClr val="FFFFFF"/>
                </a:highlight>
              </a:rPr>
              <a:t>x</a:t>
            </a:r>
            <a:r>
              <a:rPr lang="zh-TW" sz="1200">
                <a:highlight>
                  <a:srgbClr val="FFFFFF"/>
                </a:highlight>
              </a:rPr>
              <a:t> - e</a:t>
            </a:r>
            <a:r>
              <a:rPr lang="zh-TW" sz="1100" baseline="30000">
                <a:highlight>
                  <a:srgbClr val="FFFFFF"/>
                </a:highlight>
              </a:rPr>
              <a:t>-x</a:t>
            </a:r>
            <a:r>
              <a:rPr lang="zh-TW" sz="1200">
                <a:highlight>
                  <a:srgbClr val="FFFFFF"/>
                </a:highlight>
              </a:rPr>
              <a:t> )/2</a:t>
            </a:r>
            <a:endParaRPr sz="12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highlight>
                  <a:srgbClr val="FFFFFF"/>
                </a:highlight>
              </a:rPr>
              <a:t>cosh(x) = ( e</a:t>
            </a:r>
            <a:r>
              <a:rPr lang="zh-TW" sz="1100" baseline="30000">
                <a:highlight>
                  <a:srgbClr val="FFFFFF"/>
                </a:highlight>
              </a:rPr>
              <a:t> x</a:t>
            </a:r>
            <a:r>
              <a:rPr lang="zh-TW" sz="1200">
                <a:highlight>
                  <a:srgbClr val="FFFFFF"/>
                </a:highlight>
              </a:rPr>
              <a:t> + e</a:t>
            </a:r>
            <a:r>
              <a:rPr lang="zh-TW" sz="1100" baseline="30000">
                <a:highlight>
                  <a:srgbClr val="FFFFFF"/>
                </a:highlight>
              </a:rPr>
              <a:t> -x</a:t>
            </a:r>
            <a:r>
              <a:rPr lang="zh-TW" sz="1200">
                <a:highlight>
                  <a:srgbClr val="FFFFFF"/>
                </a:highlight>
              </a:rPr>
              <a:t> )/2</a:t>
            </a:r>
            <a:endParaRPr sz="12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highlight>
                  <a:srgbClr val="FFFFFF"/>
                </a:highlight>
              </a:rPr>
              <a:t>tanh(x) = sinh(x)/cosh(x) = ( e</a:t>
            </a:r>
            <a:r>
              <a:rPr lang="zh-TW" sz="1100" baseline="30000">
                <a:highlight>
                  <a:srgbClr val="FFFFFF"/>
                </a:highlight>
              </a:rPr>
              <a:t>x</a:t>
            </a:r>
            <a:r>
              <a:rPr lang="zh-TW" sz="1200">
                <a:highlight>
                  <a:srgbClr val="FFFFFF"/>
                </a:highlight>
              </a:rPr>
              <a:t> - e</a:t>
            </a:r>
            <a:r>
              <a:rPr lang="zh-TW" sz="1100" baseline="30000">
                <a:highlight>
                  <a:srgbClr val="FFFFFF"/>
                </a:highlight>
              </a:rPr>
              <a:t>-x</a:t>
            </a:r>
            <a:r>
              <a:rPr lang="zh-TW" sz="1200">
                <a:highlight>
                  <a:srgbClr val="FFFFFF"/>
                </a:highlight>
              </a:rPr>
              <a:t> )/( e</a:t>
            </a:r>
            <a:r>
              <a:rPr lang="zh-TW" sz="1100" baseline="30000">
                <a:highlight>
                  <a:srgbClr val="FFFFFF"/>
                </a:highlight>
              </a:rPr>
              <a:t>x</a:t>
            </a:r>
            <a:r>
              <a:rPr lang="zh-TW" sz="1200">
                <a:highlight>
                  <a:srgbClr val="FFFFFF"/>
                </a:highlight>
              </a:rPr>
              <a:t> + e</a:t>
            </a:r>
            <a:r>
              <a:rPr lang="zh-TW" sz="1100" baseline="30000">
                <a:highlight>
                  <a:srgbClr val="FFFFFF"/>
                </a:highlight>
              </a:rPr>
              <a:t>-x</a:t>
            </a:r>
            <a:r>
              <a:rPr lang="zh-TW" sz="1200">
                <a:highlight>
                  <a:srgbClr val="FFFFFF"/>
                </a:highlight>
              </a:rPr>
              <a:t> )</a:t>
            </a:r>
            <a:endParaRPr sz="12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highlight>
                  <a:srgbClr val="FFFFFF"/>
                </a:highlight>
              </a:rPr>
              <a:t>cosh^2-sinh^2=1</a:t>
            </a:r>
            <a:endParaRPr sz="12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highlight>
                  <a:srgbClr val="FFFFFF"/>
                </a:highlight>
              </a:rPr>
              <a:t>cosh(x+y)=cosh(x)cosh(y)+sinh(x)sinh(y)</a:t>
            </a:r>
            <a:endParaRPr sz="12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66"/>
          <p:cNvSpPr txBox="1">
            <a:spLocks noGrp="1"/>
          </p:cNvSpPr>
          <p:nvPr>
            <p:ph type="title"/>
          </p:nvPr>
        </p:nvSpPr>
        <p:spPr>
          <a:xfrm>
            <a:off x="539625" y="3864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Trigonometry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endParaRPr/>
          </a:p>
        </p:txBody>
      </p:sp>
      <p:sp>
        <p:nvSpPr>
          <p:cNvPr id="600" name="Google Shape;600;p66"/>
          <p:cNvSpPr txBox="1"/>
          <p:nvPr/>
        </p:nvSpPr>
        <p:spPr>
          <a:xfrm>
            <a:off x="623325" y="1277250"/>
            <a:ext cx="7338300" cy="29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Right-angle triangle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Pythagoras’ Theorem in hyperbolic geometry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latin typeface="Calibri"/>
                <a:ea typeface="Calibri"/>
                <a:cs typeface="Calibri"/>
                <a:sym typeface="Calibri"/>
              </a:rPr>
              <a:t>Theorem (Pythagoras’ Theorem)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Let ∆ be a right-angled triangle in H with internal angles α, β, π/2 and opposing sides with lengths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a, b, c. Then  cosh(c)=cosh(a)*cosh(b)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Recall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let z,w ∊H, let  d</a:t>
            </a:r>
            <a:r>
              <a:rPr lang="zh-TW" sz="900"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zh-TW">
                <a:latin typeface="Calibri"/>
                <a:ea typeface="Calibri"/>
                <a:cs typeface="Calibri"/>
                <a:sym typeface="Calibri"/>
              </a:rPr>
              <a:t>(z,w) be the metric in upper half -plane  we have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cosh(d</a:t>
            </a:r>
            <a:r>
              <a:rPr lang="zh-TW" sz="900"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zh-TW">
                <a:latin typeface="Calibri"/>
                <a:ea typeface="Calibri"/>
                <a:cs typeface="Calibri"/>
                <a:sym typeface="Calibri"/>
              </a:rPr>
              <a:t>(z,w))=1+(|z-w|^2)/(2lm(z)lm(w))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67"/>
          <p:cNvSpPr txBox="1">
            <a:spLocks noGrp="1"/>
          </p:cNvSpPr>
          <p:nvPr>
            <p:ph type="title"/>
          </p:nvPr>
        </p:nvSpPr>
        <p:spPr>
          <a:xfrm>
            <a:off x="539625" y="3864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Trigonometry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endParaRPr/>
          </a:p>
        </p:txBody>
      </p:sp>
      <p:sp>
        <p:nvSpPr>
          <p:cNvPr id="606" name="Google Shape;606;p67"/>
          <p:cNvSpPr txBox="1"/>
          <p:nvPr/>
        </p:nvSpPr>
        <p:spPr>
          <a:xfrm>
            <a:off x="623325" y="972425"/>
            <a:ext cx="7338300" cy="29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latin typeface="Calibri"/>
                <a:ea typeface="Calibri"/>
                <a:cs typeface="Calibri"/>
                <a:sym typeface="Calibri"/>
              </a:rPr>
              <a:t>Proof of Pythagoras’ Theorem :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Let ∆ be a triangle satisfying the hypotheses of the theorem. By applying a Mobius transformation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 of H, we may assume that the vertex with internal angle π/2 is at i and that the side of length b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 lies along the imaginary axis. It follows that the side of length a lies along the geodesic given by the semi-circle centred at the origin with radius 1. Therefore, the other vertices of ∆ can be taken to be at ik for some k &gt; 0 and at s + it, where s + it lies on the circle centred at the origin and of radius 1.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7" name="Google Shape;607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3575" y="2652800"/>
            <a:ext cx="2934351" cy="225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8"/>
          <p:cNvSpPr txBox="1">
            <a:spLocks noGrp="1"/>
          </p:cNvSpPr>
          <p:nvPr>
            <p:ph type="title"/>
          </p:nvPr>
        </p:nvSpPr>
        <p:spPr>
          <a:xfrm rot="10800000" flipH="1">
            <a:off x="819150" y="-885325"/>
            <a:ext cx="7505700" cy="1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68"/>
          <p:cNvSpPr txBox="1">
            <a:spLocks noGrp="1"/>
          </p:cNvSpPr>
          <p:nvPr>
            <p:ph type="body" idx="1"/>
          </p:nvPr>
        </p:nvSpPr>
        <p:spPr>
          <a:xfrm>
            <a:off x="746600" y="379625"/>
            <a:ext cx="7505700" cy="42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1">
                <a:solidFill>
                  <a:srgbClr val="000000"/>
                </a:solidFill>
              </a:rPr>
              <a:t>Proof of Pythagoras’ Theorem (con’t):</a:t>
            </a:r>
            <a:endParaRPr sz="14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000000"/>
                </a:solidFill>
              </a:rPr>
              <a:t>since we have  cosh(d</a:t>
            </a:r>
            <a:r>
              <a:rPr lang="zh-TW" sz="900">
                <a:solidFill>
                  <a:srgbClr val="000000"/>
                </a:solidFill>
              </a:rPr>
              <a:t>H</a:t>
            </a:r>
            <a:r>
              <a:rPr lang="zh-TW" sz="1400">
                <a:solidFill>
                  <a:srgbClr val="000000"/>
                </a:solidFill>
              </a:rPr>
              <a:t>(z,w))=1+(|z-w|^2)/(2lm(z)lm(w))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000000"/>
                </a:solidFill>
              </a:rPr>
              <a:t>cosh(a)=cosh(d</a:t>
            </a:r>
            <a:r>
              <a:rPr lang="zh-TW" sz="900">
                <a:solidFill>
                  <a:srgbClr val="000000"/>
                </a:solidFill>
              </a:rPr>
              <a:t>H</a:t>
            </a:r>
            <a:r>
              <a:rPr lang="zh-TW" sz="1400">
                <a:solidFill>
                  <a:srgbClr val="000000"/>
                </a:solidFill>
              </a:rPr>
              <a:t>(s+it,i)) = 1+(|s+i(t-1)|^2)/2t = 1+(s^2+(t-1)^2)/2t=1/t (since s^2+t^2=1).....(1)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000000"/>
                </a:solidFill>
              </a:rPr>
              <a:t>cosh(b) =cosh(d</a:t>
            </a:r>
            <a:r>
              <a:rPr lang="zh-TW" sz="900">
                <a:solidFill>
                  <a:srgbClr val="000000"/>
                </a:solidFill>
              </a:rPr>
              <a:t>H</a:t>
            </a:r>
            <a:r>
              <a:rPr lang="zh-TW" sz="1400">
                <a:solidFill>
                  <a:srgbClr val="000000"/>
                </a:solidFill>
              </a:rPr>
              <a:t>(ik,i)) = 1+(k-1)^2/2k=(1+k^2)/2k…….(2)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000000"/>
                </a:solidFill>
              </a:rPr>
              <a:t>cosh(c) = cosh(d</a:t>
            </a:r>
            <a:r>
              <a:rPr lang="zh-TW" sz="900">
                <a:solidFill>
                  <a:srgbClr val="000000"/>
                </a:solidFill>
              </a:rPr>
              <a:t>H</a:t>
            </a:r>
            <a:r>
              <a:rPr lang="zh-TW" sz="1400">
                <a:solidFill>
                  <a:srgbClr val="000000"/>
                </a:solidFill>
              </a:rPr>
              <a:t>(s+it,ik))= 1+|s+i(t-k)|^2/2tk=1+(s^2+(t-k)^2)/2tk=(1+k^2)/2tk…….(3)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000000"/>
                </a:solidFill>
              </a:rPr>
              <a:t>combin (1),(2)and (3) we have 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i="1">
                <a:solidFill>
                  <a:srgbClr val="000000"/>
                </a:solidFill>
              </a:rPr>
              <a:t>cosh(c)=cosh(a)*cosh(b)</a:t>
            </a:r>
            <a:endParaRPr sz="1400" i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14" name="Google Shape;614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9575" y="2667300"/>
            <a:ext cx="2934351" cy="225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69"/>
          <p:cNvSpPr txBox="1">
            <a:spLocks noGrp="1"/>
          </p:cNvSpPr>
          <p:nvPr>
            <p:ph type="title"/>
          </p:nvPr>
        </p:nvSpPr>
        <p:spPr>
          <a:xfrm>
            <a:off x="528875" y="3085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Trigonometry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69"/>
          <p:cNvSpPr txBox="1">
            <a:spLocks noGrp="1"/>
          </p:cNvSpPr>
          <p:nvPr>
            <p:ph type="body" idx="1"/>
          </p:nvPr>
        </p:nvSpPr>
        <p:spPr>
          <a:xfrm>
            <a:off x="441800" y="1032775"/>
            <a:ext cx="7505700" cy="3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For a right-angled triangle in Euclidean geometry we have the following relationships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sin(A)=b/c , cos(A)=a/c, tan(A)=b/a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For a right-angle triangle in hyperbolic geometry we will have the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similar property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b="1"/>
              <a:t>Proposition 3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Let ∆ be a right-angled triangle in H with internal angles α, β, π/2 and opposing sides with lengths a, b, c.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Then (i) sin(α)=sinh(a)/sinh(c)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          (ii)cos(α)=tanh(b)/tanh(c)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/>
              <a:t>         (iii)tan(α)=tanh(a)/sinh(b)</a:t>
            </a:r>
            <a:endParaRPr/>
          </a:p>
        </p:txBody>
      </p:sp>
      <p:pic>
        <p:nvPicPr>
          <p:cNvPr id="621" name="Google Shape;621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5450" y="1435950"/>
            <a:ext cx="1549900" cy="113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70"/>
          <p:cNvSpPr txBox="1">
            <a:spLocks noGrp="1"/>
          </p:cNvSpPr>
          <p:nvPr>
            <p:ph type="title"/>
          </p:nvPr>
        </p:nvSpPr>
        <p:spPr>
          <a:xfrm>
            <a:off x="528875" y="3085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Trigonometry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70"/>
          <p:cNvSpPr txBox="1">
            <a:spLocks noGrp="1"/>
          </p:cNvSpPr>
          <p:nvPr>
            <p:ph type="body" idx="1"/>
          </p:nvPr>
        </p:nvSpPr>
        <p:spPr>
          <a:xfrm>
            <a:off x="441800" y="1032775"/>
            <a:ext cx="7505700" cy="3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r>
              <a:rPr lang="zh-TW" b="1"/>
              <a:t>Proof of Proposition 3 : 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The setting is same as the proof of Theorem 1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we can apply a Mobius transformation of H to ∆ and assume without loss in generality that the vertices of ∆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are at i, ki and s + it, where s + it lies in the unit circle centred at the origin and the right-angle occurs at i.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  <p:pic>
        <p:nvPicPr>
          <p:cNvPr id="628" name="Google Shape;628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9575" y="2652800"/>
            <a:ext cx="2934351" cy="225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71"/>
          <p:cNvSpPr txBox="1">
            <a:spLocks noGrp="1"/>
          </p:cNvSpPr>
          <p:nvPr>
            <p:ph type="title"/>
          </p:nvPr>
        </p:nvSpPr>
        <p:spPr>
          <a:xfrm>
            <a:off x="528875" y="3085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Trigonometry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71"/>
          <p:cNvSpPr txBox="1">
            <a:spLocks noGrp="1"/>
          </p:cNvSpPr>
          <p:nvPr>
            <p:ph type="body" idx="1"/>
          </p:nvPr>
        </p:nvSpPr>
        <p:spPr>
          <a:xfrm>
            <a:off x="441800" y="1032775"/>
            <a:ext cx="7505700" cy="3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r>
              <a:rPr lang="zh-TW" b="1"/>
              <a:t>Proof of Proposition 3 : 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The vertices at ik and s + it lie on a unique geodesic. This geodesic is a semi-circle with centre x ∈ R. The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Euclidean straight line from x to ik is inclined at angle α from the real axis.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The line from x to ik is a radius of this semi-circle, as is the line from x to s + it.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we have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 k^2+x^2=(s+x)^2+t^2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k^2=1+2sx (since s^2+t^2=1)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  <p:pic>
        <p:nvPicPr>
          <p:cNvPr id="635" name="Google Shape;635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8825" y="2330700"/>
            <a:ext cx="3015177" cy="250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Example of Convex Set</a:t>
            </a:r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open half-planes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closed half-places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hyperbolic lines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hyperbolic rays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hyperbolic line segments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intersection of two convex set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72"/>
          <p:cNvSpPr txBox="1">
            <a:spLocks noGrp="1"/>
          </p:cNvSpPr>
          <p:nvPr>
            <p:ph type="title"/>
          </p:nvPr>
        </p:nvSpPr>
        <p:spPr>
          <a:xfrm>
            <a:off x="528875" y="3085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Trigonometry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72"/>
          <p:cNvSpPr txBox="1">
            <a:spLocks noGrp="1"/>
          </p:cNvSpPr>
          <p:nvPr>
            <p:ph type="body" idx="1"/>
          </p:nvPr>
        </p:nvSpPr>
        <p:spPr>
          <a:xfrm>
            <a:off x="441800" y="1032775"/>
            <a:ext cx="7505700" cy="3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r>
              <a:rPr lang="zh-TW" b="1"/>
              <a:t>Proof of Proposition 3 : 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By considering the Euclidean triangle with vertices at x, ik, 0, we see that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tan(α)=k/x=2ks/(k^2-1)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Using the fact that cosh^2-sinh^2=1 and tanh=sinh/cosh we have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sinh(b)=(k^2-1)/2k , tanh(a)=s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finally , we have tan(α)=tanh(a)/sinh(b)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The other two statements follow by using trigonometric identities, relationships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/>
              <a:t>between sinh and cosh, and the hyperbolic version of Pythagoras’ Theorem.</a:t>
            </a:r>
            <a:endParaRPr/>
          </a:p>
        </p:txBody>
      </p:sp>
      <p:pic>
        <p:nvPicPr>
          <p:cNvPr id="642" name="Google Shape;642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8825" y="2330700"/>
            <a:ext cx="3015177" cy="250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73"/>
          <p:cNvSpPr txBox="1">
            <a:spLocks noGrp="1"/>
          </p:cNvSpPr>
          <p:nvPr>
            <p:ph type="title"/>
          </p:nvPr>
        </p:nvSpPr>
        <p:spPr>
          <a:xfrm>
            <a:off x="528875" y="3085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Trigonometry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73"/>
          <p:cNvSpPr txBox="1">
            <a:spLocks noGrp="1"/>
          </p:cNvSpPr>
          <p:nvPr>
            <p:ph type="body" idx="1"/>
          </p:nvPr>
        </p:nvSpPr>
        <p:spPr>
          <a:xfrm>
            <a:off x="441800" y="1032775"/>
            <a:ext cx="7505700" cy="3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Sine rule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b="1"/>
              <a:t>Theorem 2 (sine rule) 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Let ∆ be a hyperbolic triangle with internal angles α, β and γ and side lengths a, b, c. Then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sin(α)/sinh(a)=sin(β)/sinh(b)=sin(γ)/sinh(c)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Proof 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/>
              <a:t>Let ∆ABC be a hyperbolic triangle , we draw a line from the vertex B to AC which is perpendicular to AC, denote h .  it separate AC  into two part AB’ and B’C</a:t>
            </a:r>
            <a:endParaRPr/>
          </a:p>
        </p:txBody>
      </p:sp>
      <p:pic>
        <p:nvPicPr>
          <p:cNvPr id="649" name="Google Shape;649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9199" y="3503450"/>
            <a:ext cx="2019202" cy="14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74"/>
          <p:cNvSpPr txBox="1">
            <a:spLocks noGrp="1"/>
          </p:cNvSpPr>
          <p:nvPr>
            <p:ph type="title"/>
          </p:nvPr>
        </p:nvSpPr>
        <p:spPr>
          <a:xfrm>
            <a:off x="528875" y="3085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Trigonometry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74"/>
          <p:cNvSpPr txBox="1">
            <a:spLocks noGrp="1"/>
          </p:cNvSpPr>
          <p:nvPr>
            <p:ph type="body" idx="1"/>
          </p:nvPr>
        </p:nvSpPr>
        <p:spPr>
          <a:xfrm>
            <a:off x="441800" y="1032775"/>
            <a:ext cx="7505700" cy="3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Proof: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Applying </a:t>
            </a:r>
            <a:r>
              <a:rPr lang="zh-TW" b="1"/>
              <a:t>Proposition 3 </a:t>
            </a:r>
            <a:r>
              <a:rPr lang="zh-TW"/>
              <a:t>to the right angle triangle ABB’ we have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sin(A)=sinh(h)/sinh(c)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sinh(h)=sin(A)sinh(c)....(1)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Similarly Applying </a:t>
            </a:r>
            <a:r>
              <a:rPr lang="zh-TW" b="1"/>
              <a:t>Proposition 3 </a:t>
            </a:r>
            <a:r>
              <a:rPr lang="zh-TW"/>
              <a:t>to the right angle triangle B’BC we have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sin(h)=sin(C)sinh(a)....(2)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combine (1)and (2) we have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sin(A)/sinh(a)=sin(B)/sinh(b)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56" name="Google Shape;656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4351" y="1370075"/>
            <a:ext cx="3297576" cy="240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75"/>
          <p:cNvSpPr txBox="1">
            <a:spLocks noGrp="1"/>
          </p:cNvSpPr>
          <p:nvPr>
            <p:ph type="title"/>
          </p:nvPr>
        </p:nvSpPr>
        <p:spPr>
          <a:xfrm>
            <a:off x="528850" y="2940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Trigonometry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endParaRPr/>
          </a:p>
        </p:txBody>
      </p:sp>
      <p:sp>
        <p:nvSpPr>
          <p:cNvPr id="662" name="Google Shape;662;p75"/>
          <p:cNvSpPr txBox="1">
            <a:spLocks noGrp="1"/>
          </p:cNvSpPr>
          <p:nvPr>
            <p:ph type="body" idx="1"/>
          </p:nvPr>
        </p:nvSpPr>
        <p:spPr>
          <a:xfrm>
            <a:off x="653150" y="1001475"/>
            <a:ext cx="7671600" cy="3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Example 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Consider A right-angle triangle has angle π/6,π/4 and π/2 find its sides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Using the tan-formula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1/sqrt(3)=tan(π/6)=tanh(b)/sinh(a)=sinh(b)/(sinh(a)cosh(b))....(1)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1=tan(π/4)=tanh(a)/sinh(b)=sinh(a)/(cosh(a)sinh(b)).....(2)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(1)x(2) we have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1/sqrt(3)=1/cosh(a)cosh(b)=1/cosh(c)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c=cosh^-1(sqrt(3))=ln(sqrt(3)+sqrt(2))≈1.1462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63" name="Google Shape;663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9327" y="1915875"/>
            <a:ext cx="2495426" cy="294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76"/>
          <p:cNvSpPr txBox="1">
            <a:spLocks noGrp="1"/>
          </p:cNvSpPr>
          <p:nvPr>
            <p:ph type="title"/>
          </p:nvPr>
        </p:nvSpPr>
        <p:spPr>
          <a:xfrm>
            <a:off x="528850" y="2940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Trigonometry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endParaRPr/>
          </a:p>
        </p:txBody>
      </p:sp>
      <p:sp>
        <p:nvSpPr>
          <p:cNvPr id="669" name="Google Shape;669;p76"/>
          <p:cNvSpPr txBox="1">
            <a:spLocks noGrp="1"/>
          </p:cNvSpPr>
          <p:nvPr>
            <p:ph type="body" idx="1"/>
          </p:nvPr>
        </p:nvSpPr>
        <p:spPr>
          <a:xfrm>
            <a:off x="653150" y="1001475"/>
            <a:ext cx="7671600" cy="3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Example 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c=cosh^-1(sqrt(3))=ln(sqrt(3)+sqrt(2))≈1.1462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sinh(c)=sqrt(cosh^2(c)-1)=sqrt(2), since cosh^2-sinh^2=1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By sine rule we have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sinh(b)=sin(π/4)*sinh(c)/sin(π)=1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b=sinh^-1(1)≈0.8814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cosh(a)=cosh(c)/cosh(b)=sqrt(3/2) (by Pythgaoras’ thm)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a≈0.6565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70" name="Google Shape;670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9327" y="1915875"/>
            <a:ext cx="2495426" cy="294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7"/>
          <p:cNvSpPr txBox="1">
            <a:spLocks noGrp="1"/>
          </p:cNvSpPr>
          <p:nvPr>
            <p:ph type="title"/>
          </p:nvPr>
        </p:nvSpPr>
        <p:spPr>
          <a:xfrm>
            <a:off x="528850" y="2940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Trigonometry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endParaRPr/>
          </a:p>
        </p:txBody>
      </p:sp>
      <p:sp>
        <p:nvSpPr>
          <p:cNvPr id="676" name="Google Shape;676;p77"/>
          <p:cNvSpPr txBox="1">
            <a:spLocks noGrp="1"/>
          </p:cNvSpPr>
          <p:nvPr>
            <p:ph type="body" idx="1"/>
          </p:nvPr>
        </p:nvSpPr>
        <p:spPr>
          <a:xfrm>
            <a:off x="653150" y="1001475"/>
            <a:ext cx="7671600" cy="3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Theorem 3 (cosine rule I)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Let ∆ be a hyperbolic triangle with internal angles A, B and C and side lengths a, b, c. Then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i="1"/>
              <a:t>cosh c = cosh a cosh b − sinh a sinh b cos C.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Proof 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The setting is same as the proof of theorem 2(sine rule)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Let ∆ABC be a hyperbolic triangle , we draw a line from the vertex B to AC which is perpendicular to AC, denote h .  it separate AC  into two part AB’ and B’C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77" name="Google Shape;677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4597" y="2571749"/>
            <a:ext cx="3115927" cy="227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78"/>
          <p:cNvSpPr txBox="1">
            <a:spLocks noGrp="1"/>
          </p:cNvSpPr>
          <p:nvPr>
            <p:ph type="title"/>
          </p:nvPr>
        </p:nvSpPr>
        <p:spPr>
          <a:xfrm>
            <a:off x="528850" y="2940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Trigonometry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endParaRPr/>
          </a:p>
        </p:txBody>
      </p:sp>
      <p:sp>
        <p:nvSpPr>
          <p:cNvPr id="683" name="Google Shape;683;p78"/>
          <p:cNvSpPr txBox="1">
            <a:spLocks noGrp="1"/>
          </p:cNvSpPr>
          <p:nvPr>
            <p:ph type="body" idx="1"/>
          </p:nvPr>
        </p:nvSpPr>
        <p:spPr>
          <a:xfrm>
            <a:off x="653150" y="1001475"/>
            <a:ext cx="7671600" cy="3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Proof 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Applying the Pythagoras’ theorem to the right angle triangle B’BC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cosh(a)=cosh(b2)cosh(h)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let b2=b-b1, where b is the length of AC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Using the fact cosh(x-y)=cosh(x)cosh(y)-sinh(x)sinh(y) we have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cosh(a)=cosh(b)cosh(b1)cosh(h)-sinh(b)sinh(b1)cosh(h)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Appying the Pythagoras’ theorem to the right angle triangle AB’B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we have cosh(h)=cosh(c)/cosh(b1)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84" name="Google Shape;684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4597" y="2571749"/>
            <a:ext cx="3115927" cy="227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79"/>
          <p:cNvSpPr txBox="1">
            <a:spLocks noGrp="1"/>
          </p:cNvSpPr>
          <p:nvPr>
            <p:ph type="title"/>
          </p:nvPr>
        </p:nvSpPr>
        <p:spPr>
          <a:xfrm>
            <a:off x="528850" y="2940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Trigonometry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endParaRPr/>
          </a:p>
        </p:txBody>
      </p:sp>
      <p:sp>
        <p:nvSpPr>
          <p:cNvPr id="690" name="Google Shape;690;p79"/>
          <p:cNvSpPr txBox="1">
            <a:spLocks noGrp="1"/>
          </p:cNvSpPr>
          <p:nvPr>
            <p:ph type="body" idx="1"/>
          </p:nvPr>
        </p:nvSpPr>
        <p:spPr>
          <a:xfrm>
            <a:off x="653150" y="1001475"/>
            <a:ext cx="7671600" cy="3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Proof 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we have cosh(h)=cosh(c)/cosh(b1)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replace the cosh(h)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cosh(a)=cosh(b)cosh(c)-sinh(b)sinh(b1)cosh(c)/cosh(b1)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that is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cosh(a)=cosh(b)cosh(c)-sinh(b)sinh(c)tanh(b1)/tanh(c)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cosh(a)=cosh(b)cosh(c)-sinh(b)sinh(c)cos(A) ( Proposition 3)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91" name="Google Shape;691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3622" y="294049"/>
            <a:ext cx="3115927" cy="227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80"/>
          <p:cNvSpPr txBox="1">
            <a:spLocks noGrp="1"/>
          </p:cNvSpPr>
          <p:nvPr>
            <p:ph type="title"/>
          </p:nvPr>
        </p:nvSpPr>
        <p:spPr>
          <a:xfrm>
            <a:off x="528850" y="2940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Trigonometry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endParaRPr/>
          </a:p>
        </p:txBody>
      </p:sp>
      <p:sp>
        <p:nvSpPr>
          <p:cNvPr id="697" name="Google Shape;697;p80"/>
          <p:cNvSpPr txBox="1">
            <a:spLocks noGrp="1"/>
          </p:cNvSpPr>
          <p:nvPr>
            <p:ph type="body" idx="1"/>
          </p:nvPr>
        </p:nvSpPr>
        <p:spPr>
          <a:xfrm>
            <a:off x="653150" y="1001475"/>
            <a:ext cx="7671600" cy="3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Theorem 4 (cosine law II)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Let ∆ be a hyperbolic triangle with internal angles A, B and C and side lengths a, b, c. Then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i="1"/>
              <a:t>cos(B) = -cos(A) cos(C) + sin(A) sin(C) cosh(b).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Proof : The setting is same as the proof of theorem 3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Applying Pyth’thm to triangle AB’B and B’BC and then multiply them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together we have cosh(a) cosh(c) = cosh^2 (h) cosh(b1) cosh(b2)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mutiply both side by cosh(b)=cosh(b1+b2) , where b is the length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cosh(a) cosh(c)(cosh(b1) cosh(b2) + sinh(b1) sinh(b2)) = cosh(b) cosh^2 (h) cosh(b1) cosh(b2).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98" name="Google Shape;698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0924" y="1846017"/>
            <a:ext cx="2412873" cy="1758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81"/>
          <p:cNvSpPr txBox="1">
            <a:spLocks noGrp="1"/>
          </p:cNvSpPr>
          <p:nvPr>
            <p:ph type="title"/>
          </p:nvPr>
        </p:nvSpPr>
        <p:spPr>
          <a:xfrm>
            <a:off x="528850" y="2940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Trigonometry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endParaRPr/>
          </a:p>
        </p:txBody>
      </p:sp>
      <p:sp>
        <p:nvSpPr>
          <p:cNvPr id="704" name="Google Shape;704;p81"/>
          <p:cNvSpPr txBox="1">
            <a:spLocks noGrp="1"/>
          </p:cNvSpPr>
          <p:nvPr>
            <p:ph type="body" idx="1"/>
          </p:nvPr>
        </p:nvSpPr>
        <p:spPr>
          <a:xfrm>
            <a:off x="653150" y="1001475"/>
            <a:ext cx="7671600" cy="3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Theorem 4 (cosine law II)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Proof 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cosh(a) cosh(c)(cosh(b1) cosh(b2) + sinh(b1) sinh(b2)) = cosh(b) cosh^2 (h) cosh(b1) cosh(b2).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Replacing cosh^2(h) with 1+sinh^2(h) and dividing both sides by cosh(b1) cosh(b2)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cosh(a) cosh(c)(1 + tanh(b1) tanh(b2)) = cosh(b)(1 + sinh^2(h)).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After rearranging we get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cosh(a) cosh(c) -cosh(b) = - tanh(b1) tanh(b2) cosh(c) cosh(a) + sinh^2 (h) cosh(b)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By Theorem 3 we may replace cosh(a)cosh(c)-cosh(b)by cos(B)sinh(a)sinh(c)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/>
              <a:t>cos(B) sinh(a) sinh(c) = − tanh(b1) tanh(b2) cosh(c) cosh(a) + sinh2 (h) cosh(b).</a:t>
            </a:r>
            <a:endParaRPr/>
          </a:p>
        </p:txBody>
      </p:sp>
      <p:pic>
        <p:nvPicPr>
          <p:cNvPr id="705" name="Google Shape;705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7049" y="2886142"/>
            <a:ext cx="2412873" cy="1758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Convexity under Intersection</a:t>
            </a:r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Let X,Y be convex sets.</a:t>
            </a:r>
            <a:br>
              <a:rPr lang="zh-TW"/>
            </a:br>
            <a:r>
              <a:rPr lang="zh-TW"/>
              <a:t>∀ x,y ∈ X∩Y, x,y ∈ X.</a:t>
            </a:r>
            <a:br>
              <a:rPr lang="zh-TW"/>
            </a:br>
            <a:r>
              <a:rPr lang="zh-TW"/>
              <a:t>Since X is convex, the hyperbolic line joining x,y lies in X.</a:t>
            </a:r>
            <a:br>
              <a:rPr lang="zh-TW"/>
            </a:br>
            <a:r>
              <a:rPr lang="zh-TW"/>
              <a:t>Also, ∀ x,y ∈ X∩Y, x,y ∈ Y.</a:t>
            </a:r>
            <a:br>
              <a:rPr lang="zh-TW"/>
            </a:br>
            <a:r>
              <a:rPr lang="zh-TW"/>
              <a:t>Since Y is convex, the hyperbolic line joining x,y lies in Y.</a:t>
            </a:r>
            <a:br>
              <a:rPr lang="zh-TW"/>
            </a:br>
            <a:r>
              <a:rPr lang="zh-TW"/>
              <a:t>Since x,y defines an unique line, the hyperbolic line joining x,y lies in X∩Y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/>
              <a:t>X∩Y is convex.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82"/>
          <p:cNvSpPr txBox="1">
            <a:spLocks noGrp="1"/>
          </p:cNvSpPr>
          <p:nvPr>
            <p:ph type="title"/>
          </p:nvPr>
        </p:nvSpPr>
        <p:spPr>
          <a:xfrm>
            <a:off x="528850" y="2940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Trigonometry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endParaRPr/>
          </a:p>
        </p:txBody>
      </p:sp>
      <p:sp>
        <p:nvSpPr>
          <p:cNvPr id="711" name="Google Shape;711;p82"/>
          <p:cNvSpPr txBox="1">
            <a:spLocks noGrp="1"/>
          </p:cNvSpPr>
          <p:nvPr>
            <p:ph type="body" idx="1"/>
          </p:nvPr>
        </p:nvSpPr>
        <p:spPr>
          <a:xfrm>
            <a:off x="653150" y="1001475"/>
            <a:ext cx="7671600" cy="3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Proof 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cos(B) sinh(a) sinh(c) = − tanh(b1) tanh(b2) cosh(c) cosh(a) + sinh^2(h) cosh(b).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cos(B)=(-tanh(b1)tanh(b2))/tanh(c)tanh(a)+(sinh(h)/sinh(c))(sinh(h)/sinh(a))cosh(b)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cos(B) = -cos(A) cos(C) + sin(A) sin(C) cosh(b). (by Proposition 3)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12" name="Google Shape;712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7049" y="2886142"/>
            <a:ext cx="2412873" cy="1758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83"/>
          <p:cNvSpPr txBox="1">
            <a:spLocks noGrp="1"/>
          </p:cNvSpPr>
          <p:nvPr>
            <p:ph type="title"/>
          </p:nvPr>
        </p:nvSpPr>
        <p:spPr>
          <a:xfrm>
            <a:off x="528850" y="2940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Trigonometry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endParaRPr/>
          </a:p>
        </p:txBody>
      </p:sp>
      <p:sp>
        <p:nvSpPr>
          <p:cNvPr id="718" name="Google Shape;718;p83"/>
          <p:cNvSpPr txBox="1">
            <a:spLocks noGrp="1"/>
          </p:cNvSpPr>
          <p:nvPr>
            <p:ph type="body" idx="1"/>
          </p:nvPr>
        </p:nvSpPr>
        <p:spPr>
          <a:xfrm>
            <a:off x="653150" y="1001475"/>
            <a:ext cx="7671600" cy="3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The angle of parallelism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Consider the special case of a right-angled triangle with one ideal vertex . In this case, the internal angles of the triangle are α, 0 and π/2 and the only side with finite length is that between the vertices with internal angles α and π/2.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19" name="Google Shape;719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1929" y="2217651"/>
            <a:ext cx="1179101" cy="260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84"/>
          <p:cNvSpPr txBox="1">
            <a:spLocks noGrp="1"/>
          </p:cNvSpPr>
          <p:nvPr>
            <p:ph type="title"/>
          </p:nvPr>
        </p:nvSpPr>
        <p:spPr>
          <a:xfrm>
            <a:off x="528850" y="2940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Trigonometry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endParaRPr/>
          </a:p>
        </p:txBody>
      </p:sp>
      <p:sp>
        <p:nvSpPr>
          <p:cNvPr id="725" name="Google Shape;725;p84"/>
          <p:cNvSpPr txBox="1">
            <a:spLocks noGrp="1"/>
          </p:cNvSpPr>
          <p:nvPr>
            <p:ph type="body" idx="1"/>
          </p:nvPr>
        </p:nvSpPr>
        <p:spPr>
          <a:xfrm>
            <a:off x="653150" y="1001475"/>
            <a:ext cx="7671600" cy="3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/>
              <a:t>Proposition 4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Let ∆ be a hyperbolic triangle with angles α, 0 and π/2. Let a denote the length of the only finite side. Then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(i) sin(α)=1/cosh(a)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(ii)cos(α)=1/coth(a)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(iii)tan(α)=1/sinh(a)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Proof 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The three formulae for α are easily seen to be equivalent. Therefore we need only prove that (i) holds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85"/>
          <p:cNvSpPr txBox="1">
            <a:spLocks noGrp="1"/>
          </p:cNvSpPr>
          <p:nvPr>
            <p:ph type="title"/>
          </p:nvPr>
        </p:nvSpPr>
        <p:spPr>
          <a:xfrm>
            <a:off x="528850" y="2940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Trigonometry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endParaRPr/>
          </a:p>
        </p:txBody>
      </p:sp>
      <p:sp>
        <p:nvSpPr>
          <p:cNvPr id="731" name="Google Shape;731;p85"/>
          <p:cNvSpPr txBox="1">
            <a:spLocks noGrp="1"/>
          </p:cNvSpPr>
          <p:nvPr>
            <p:ph type="body" idx="1"/>
          </p:nvPr>
        </p:nvSpPr>
        <p:spPr>
          <a:xfrm>
            <a:off x="528850" y="907150"/>
            <a:ext cx="7671600" cy="3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Proof 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The three formulae for α are easily seen to be equivalent. Therefore we need only prove that (i) holds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After applying a Mobius transformation of H, we can assume that the ideal vertex of ∆ is at ∞ and that the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vertex with internal angle π/2 is at i. The third vertex is then easily seen to be at cos α + isin α.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R</a:t>
            </a:r>
            <a:r>
              <a:rPr lang="zh-TW">
                <a:solidFill>
                  <a:srgbClr val="434343"/>
                </a:solidFill>
              </a:rPr>
              <a:t>ecall that</a:t>
            </a:r>
            <a:endParaRPr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434343"/>
                </a:solidFill>
              </a:rPr>
              <a:t>cosh(d</a:t>
            </a:r>
            <a:r>
              <a:rPr lang="zh-TW" sz="900">
                <a:solidFill>
                  <a:srgbClr val="434343"/>
                </a:solidFill>
              </a:rPr>
              <a:t>H</a:t>
            </a:r>
            <a:r>
              <a:rPr lang="zh-TW" sz="1400">
                <a:solidFill>
                  <a:srgbClr val="434343"/>
                </a:solidFill>
              </a:rPr>
              <a:t>(z,w))=1+(|z-w|^2)/(2lm(z)lm(w))</a:t>
            </a:r>
            <a:endParaRPr sz="14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434343"/>
                </a:solidFill>
              </a:rPr>
              <a:t>sub z =i and w=</a:t>
            </a:r>
            <a:r>
              <a:rPr lang="zh-TW">
                <a:solidFill>
                  <a:srgbClr val="434343"/>
                </a:solidFill>
              </a:rPr>
              <a:t>cos α + isin α.</a:t>
            </a:r>
            <a:endParaRPr sz="14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>
                <a:solidFill>
                  <a:srgbClr val="434343"/>
                </a:solidFill>
              </a:rPr>
              <a:t>cosh(a)=1+(2-2sin(</a:t>
            </a:r>
            <a:r>
              <a:rPr lang="zh-TW"/>
              <a:t>α</a:t>
            </a:r>
            <a:r>
              <a:rPr lang="zh-TW">
                <a:solidFill>
                  <a:srgbClr val="434343"/>
                </a:solidFill>
              </a:rPr>
              <a:t>))/2sin(</a:t>
            </a:r>
            <a:r>
              <a:rPr lang="zh-TW"/>
              <a:t>α</a:t>
            </a:r>
            <a:r>
              <a:rPr lang="zh-TW">
                <a:solidFill>
                  <a:srgbClr val="434343"/>
                </a:solidFill>
              </a:rPr>
              <a:t>)=1/sin(</a:t>
            </a:r>
            <a:r>
              <a:rPr lang="zh-TW"/>
              <a:t>α)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732" name="Google Shape;732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2973" y="2397551"/>
            <a:ext cx="1793549" cy="2354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86"/>
          <p:cNvSpPr txBox="1">
            <a:spLocks noGrp="1"/>
          </p:cNvSpPr>
          <p:nvPr>
            <p:ph type="title"/>
          </p:nvPr>
        </p:nvSpPr>
        <p:spPr>
          <a:xfrm>
            <a:off x="528850" y="1785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Summary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endParaRPr/>
          </a:p>
        </p:txBody>
      </p:sp>
      <p:sp>
        <p:nvSpPr>
          <p:cNvPr id="738" name="Google Shape;738;p86"/>
          <p:cNvSpPr txBox="1">
            <a:spLocks noGrp="1"/>
          </p:cNvSpPr>
          <p:nvPr>
            <p:ph type="body" idx="1"/>
          </p:nvPr>
        </p:nvSpPr>
        <p:spPr>
          <a:xfrm>
            <a:off x="528850" y="907150"/>
            <a:ext cx="7671600" cy="3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graphicFrame>
        <p:nvGraphicFramePr>
          <p:cNvPr id="739" name="Google Shape;739;p86"/>
          <p:cNvGraphicFramePr/>
          <p:nvPr/>
        </p:nvGraphicFramePr>
        <p:xfrm>
          <a:off x="528850" y="821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{0EE0AA49-6C17-4399-A9D3-CDC5C78C2700}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3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Euclidean geometry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Hyperbolic geometry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sine rule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sin(∠A)/a=sin(∠B)/b=sin(∠C)/c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sin(∠A)/sinh(a)=sin(∠B)/sinh(b)=sin(∠C)/sinh(c)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cosine law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c^2=a^2+b^2-2abcos(</a:t>
                      </a:r>
                      <a:r>
                        <a:rPr lang="zh-TW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∠C)</a:t>
                      </a:r>
                      <a:endParaRPr sz="1000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cosh(c) = cosh(a)cosh(b)-sinh(a)sinh(b)cos(∠C)        or                                                              cos(∠B) = -cos(∠A) cos(∠C) + sin(∠A) sin(∠C) cosh(b).</a:t>
                      </a:r>
                      <a:endParaRPr sz="1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Pythagoras’ theorem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a^2+b^2=c^2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cosh(c)=cosh(a)cosh(b)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angle sum of triangle 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=π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&lt;π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angle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87"/>
          <p:cNvSpPr txBox="1">
            <a:spLocks noGrp="1"/>
          </p:cNvSpPr>
          <p:nvPr>
            <p:ph type="body" idx="1"/>
          </p:nvPr>
        </p:nvSpPr>
        <p:spPr>
          <a:xfrm>
            <a:off x="756950" y="115567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2500"/>
              <a:t>Hyperbolic Tessellation</a:t>
            </a:r>
            <a:endParaRPr sz="250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88"/>
          <p:cNvSpPr txBox="1">
            <a:spLocks noGrp="1"/>
          </p:cNvSpPr>
          <p:nvPr>
            <p:ph type="title"/>
          </p:nvPr>
        </p:nvSpPr>
        <p:spPr>
          <a:xfrm>
            <a:off x="586925" y="3521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Hyperbolic tessellation </a:t>
            </a:r>
            <a:endParaRPr/>
          </a:p>
        </p:txBody>
      </p:sp>
      <p:sp>
        <p:nvSpPr>
          <p:cNvPr id="750" name="Google Shape;750;p88"/>
          <p:cNvSpPr txBox="1">
            <a:spLocks noGrp="1"/>
          </p:cNvSpPr>
          <p:nvPr>
            <p:ph type="body" idx="1"/>
          </p:nvPr>
        </p:nvSpPr>
        <p:spPr>
          <a:xfrm>
            <a:off x="653150" y="1074050"/>
            <a:ext cx="799740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Recall the defintion of tessellation </a:t>
            </a:r>
            <a:endParaRPr/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A </a:t>
            </a:r>
            <a:r>
              <a:rPr lang="zh-TW" i="1">
                <a:solidFill>
                  <a:srgbClr val="000000"/>
                </a:solidFill>
              </a:rPr>
              <a:t>tessellation </a:t>
            </a:r>
            <a:r>
              <a:rPr lang="zh-TW">
                <a:solidFill>
                  <a:srgbClr val="000000"/>
                </a:solidFill>
              </a:rPr>
              <a:t>is a family of tiles Xn , n є IN , such that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>
                <a:solidFill>
                  <a:srgbClr val="000000"/>
                </a:solidFill>
              </a:rPr>
              <a:t>(1)each tile Xn is connected polygon in the plane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51" name="Google Shape;751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6425" y="1586200"/>
            <a:ext cx="3943800" cy="33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89"/>
          <p:cNvSpPr txBox="1">
            <a:spLocks noGrp="1"/>
          </p:cNvSpPr>
          <p:nvPr>
            <p:ph type="title"/>
          </p:nvPr>
        </p:nvSpPr>
        <p:spPr>
          <a:xfrm>
            <a:off x="586925" y="3521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Hyperbolic tessellation </a:t>
            </a:r>
            <a:endParaRPr/>
          </a:p>
        </p:txBody>
      </p:sp>
      <p:sp>
        <p:nvSpPr>
          <p:cNvPr id="757" name="Google Shape;757;p89"/>
          <p:cNvSpPr txBox="1">
            <a:spLocks noGrp="1"/>
          </p:cNvSpPr>
          <p:nvPr>
            <p:ph type="body" idx="1"/>
          </p:nvPr>
        </p:nvSpPr>
        <p:spPr>
          <a:xfrm>
            <a:off x="653150" y="1074050"/>
            <a:ext cx="799740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Recall the defintion of tessellation </a:t>
            </a:r>
            <a:endParaRPr/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A </a:t>
            </a:r>
            <a:r>
              <a:rPr lang="zh-TW" i="1">
                <a:solidFill>
                  <a:srgbClr val="000000"/>
                </a:solidFill>
              </a:rPr>
              <a:t>tessellation </a:t>
            </a:r>
            <a:r>
              <a:rPr lang="zh-TW">
                <a:solidFill>
                  <a:srgbClr val="000000"/>
                </a:solidFill>
              </a:rPr>
              <a:t>is a family of tiles Xn , n є IN , such that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>
                <a:solidFill>
                  <a:srgbClr val="000000"/>
                </a:solidFill>
              </a:rPr>
              <a:t>(2)any two Xn, Xm are isometric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58" name="Google Shape;758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9" y="1930400"/>
            <a:ext cx="2986602" cy="215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90"/>
          <p:cNvSpPr txBox="1">
            <a:spLocks noGrp="1"/>
          </p:cNvSpPr>
          <p:nvPr>
            <p:ph type="title"/>
          </p:nvPr>
        </p:nvSpPr>
        <p:spPr>
          <a:xfrm>
            <a:off x="586925" y="3521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Hyperbolic tessellation </a:t>
            </a:r>
            <a:endParaRPr/>
          </a:p>
        </p:txBody>
      </p:sp>
      <p:sp>
        <p:nvSpPr>
          <p:cNvPr id="764" name="Google Shape;764;p90"/>
          <p:cNvSpPr txBox="1">
            <a:spLocks noGrp="1"/>
          </p:cNvSpPr>
          <p:nvPr>
            <p:ph type="body" idx="1"/>
          </p:nvPr>
        </p:nvSpPr>
        <p:spPr>
          <a:xfrm>
            <a:off x="653150" y="1074050"/>
            <a:ext cx="799740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Recall the defintion of tessellation </a:t>
            </a:r>
            <a:endParaRPr/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A </a:t>
            </a:r>
            <a:r>
              <a:rPr lang="zh-TW" i="1">
                <a:solidFill>
                  <a:srgbClr val="000000"/>
                </a:solidFill>
              </a:rPr>
              <a:t>tessellation </a:t>
            </a:r>
            <a:r>
              <a:rPr lang="zh-TW">
                <a:solidFill>
                  <a:srgbClr val="000000"/>
                </a:solidFill>
              </a:rPr>
              <a:t>is a family of tiles Xn , n є IN , such that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(3)The Xn cover the whole plane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(4) The intersection of any two distinct Xn, Xm consist only of vertice and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edges of Xn , which are also vertice and edge of Xn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765" name="Google Shape;765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5499" y="2571750"/>
            <a:ext cx="2315693" cy="195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91"/>
          <p:cNvSpPr txBox="1">
            <a:spLocks noGrp="1"/>
          </p:cNvSpPr>
          <p:nvPr>
            <p:ph type="title"/>
          </p:nvPr>
        </p:nvSpPr>
        <p:spPr>
          <a:xfrm>
            <a:off x="586925" y="3521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Hyperbolic tessellation </a:t>
            </a:r>
            <a:endParaRPr/>
          </a:p>
        </p:txBody>
      </p:sp>
      <p:sp>
        <p:nvSpPr>
          <p:cNvPr id="771" name="Google Shape;771;p91"/>
          <p:cNvSpPr txBox="1">
            <a:spLocks noGrp="1"/>
          </p:cNvSpPr>
          <p:nvPr>
            <p:ph type="body" idx="1"/>
          </p:nvPr>
        </p:nvSpPr>
        <p:spPr>
          <a:xfrm>
            <a:off x="653150" y="1074050"/>
            <a:ext cx="799740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Recall the defintion of tessellation </a:t>
            </a:r>
            <a:endParaRPr/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A </a:t>
            </a:r>
            <a:r>
              <a:rPr lang="zh-TW" i="1">
                <a:solidFill>
                  <a:srgbClr val="000000"/>
                </a:solidFill>
              </a:rPr>
              <a:t>tessellation </a:t>
            </a:r>
            <a:r>
              <a:rPr lang="zh-TW">
                <a:solidFill>
                  <a:srgbClr val="000000"/>
                </a:solidFill>
              </a:rPr>
              <a:t>is a family of tiles Xn , n є IN , such that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(5)For every point P in the plane ,∃ an ε s.t. the ball of radius of ε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centered at P meet on finitely many tiles Xn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772" name="Google Shape;772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7300" y="1798625"/>
            <a:ext cx="2595899" cy="252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Example of Non-convex Set</a:t>
            </a:r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zh-TW"/>
              <a:t>let ℓ1,ℓ2 be hyperbolic line in the hyperbolic plane.</a:t>
            </a:r>
            <a:br>
              <a:rPr lang="zh-TW"/>
            </a:br>
            <a:r>
              <a:rPr lang="zh-TW"/>
              <a:t>ℓ1⋃ℓ2 is not convex.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/>
              <a:t>Prove: pick x on ℓ1 and y on ℓ2, where both x,y ∉ ℓ1∩ℓ2.</a:t>
            </a:r>
            <a:br>
              <a:rPr lang="zh-TW"/>
            </a:br>
            <a:r>
              <a:rPr lang="zh-TW"/>
              <a:t>	then the any the hyperbolic line segment joining x,y does </a:t>
            </a:r>
            <a:br>
              <a:rPr lang="zh-TW"/>
            </a:br>
            <a:r>
              <a:rPr lang="zh-TW"/>
              <a:t>	not lies in ℓ1⋃ℓ2 </a:t>
            </a:r>
            <a:br>
              <a:rPr lang="zh-TW"/>
            </a:br>
            <a:br>
              <a:rPr lang="zh-TW"/>
            </a:br>
            <a:r>
              <a:rPr lang="zh-TW"/>
              <a:t>Remark: Since ℓ1 , ℓ2 are convex and ℓ1⋃ℓ2 is not, convexity</a:t>
            </a:r>
            <a:br>
              <a:rPr lang="zh-TW"/>
            </a:br>
            <a:r>
              <a:rPr lang="zh-TW"/>
              <a:t>	    does not behave well under union</a:t>
            </a:r>
            <a:br>
              <a:rPr lang="zh-TW"/>
            </a:br>
            <a:endParaRPr/>
          </a:p>
        </p:txBody>
      </p:sp>
      <p:pic>
        <p:nvPicPr>
          <p:cNvPr id="171" name="Google Shape;17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6572" y="2927925"/>
            <a:ext cx="2998275" cy="159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92"/>
          <p:cNvSpPr txBox="1">
            <a:spLocks noGrp="1"/>
          </p:cNvSpPr>
          <p:nvPr>
            <p:ph type="title"/>
          </p:nvPr>
        </p:nvSpPr>
        <p:spPr>
          <a:xfrm>
            <a:off x="586925" y="3521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Hyperbolic tessellation </a:t>
            </a:r>
            <a:endParaRPr/>
          </a:p>
        </p:txBody>
      </p:sp>
      <p:sp>
        <p:nvSpPr>
          <p:cNvPr id="778" name="Google Shape;778;p92"/>
          <p:cNvSpPr txBox="1">
            <a:spLocks noGrp="1"/>
          </p:cNvSpPr>
          <p:nvPr>
            <p:ph type="body" idx="1"/>
          </p:nvPr>
        </p:nvSpPr>
        <p:spPr>
          <a:xfrm>
            <a:off x="653150" y="1074050"/>
            <a:ext cx="799740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Theorem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There exists a tessellation of the hyperbolic plane by regular hyperbolic n-gons with k polygons meeting at each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vertex if and only if 1/n+1/k&lt;½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Proof :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              Suppose There exists a tessellation of the hyperbolic plane by regular hyperbolic n-gons with k polygons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meeting at each vertex 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Let α denote the internal angle of a regular n-gon P. Then as k such polygons meet at each vertex, we must have tha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t α = 2π/k. As the area of the polygon P must be positive, substituting α = 2π/k into Gauss-Bonnet formula for a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hyperbolic polygon and re-arranging we have:  1/n+1/k&lt;½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               omit , because it is very hard to prove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79" name="Google Shape;779;p92"/>
          <p:cNvSpPr/>
          <p:nvPr/>
        </p:nvSpPr>
        <p:spPr>
          <a:xfrm>
            <a:off x="783750" y="2325150"/>
            <a:ext cx="435600" cy="246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92"/>
          <p:cNvSpPr/>
          <p:nvPr/>
        </p:nvSpPr>
        <p:spPr>
          <a:xfrm>
            <a:off x="783750" y="4136575"/>
            <a:ext cx="435600" cy="246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9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9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/>
              <a:t>n=5 , k=4 1/4 +1/5&lt;1/2</a:t>
            </a:r>
            <a:r>
              <a:rPr lang="zh-TW" sz="1400"/>
              <a:t>                                                                                                     n=3,k=7 1/3+1/7&lt;1/2</a:t>
            </a:r>
            <a:endParaRPr sz="1400"/>
          </a:p>
        </p:txBody>
      </p:sp>
      <p:pic>
        <p:nvPicPr>
          <p:cNvPr id="787" name="Google Shape;787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056" y="378031"/>
            <a:ext cx="3127575" cy="305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1055" y="520480"/>
            <a:ext cx="2916225" cy="291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94"/>
          <p:cNvSpPr txBox="1">
            <a:spLocks noGrp="1"/>
          </p:cNvSpPr>
          <p:nvPr>
            <p:ph type="title"/>
          </p:nvPr>
        </p:nvSpPr>
        <p:spPr>
          <a:xfrm>
            <a:off x="586925" y="3521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Hyperbolic tessellation </a:t>
            </a:r>
            <a:endParaRPr/>
          </a:p>
        </p:txBody>
      </p:sp>
      <p:sp>
        <p:nvSpPr>
          <p:cNvPr id="794" name="Google Shape;794;p94"/>
          <p:cNvSpPr txBox="1">
            <a:spLocks noGrp="1"/>
          </p:cNvSpPr>
          <p:nvPr>
            <p:ph type="body" idx="1"/>
          </p:nvPr>
        </p:nvSpPr>
        <p:spPr>
          <a:xfrm>
            <a:off x="653150" y="1074050"/>
            <a:ext cx="799740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solidFill>
                  <a:srgbClr val="000000"/>
                </a:solidFill>
              </a:rPr>
              <a:t>Tessellation by triangle</a:t>
            </a: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1500" b="1">
                <a:solidFill>
                  <a:srgbClr val="000000"/>
                </a:solidFill>
              </a:rPr>
              <a:t>Theorem</a:t>
            </a:r>
            <a:endParaRPr sz="15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For the Euclidean geometry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for any three integer a,b,c≥2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if π/a+π/b+π/c=π there exist a tessellation of euclidean plane by euclidean triangle of angle π/a,π/b.π/c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For the hyperbolic geometry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for any three integer a,b,c≥2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if π/a+π/b+π/c&lt;π there exist a tessellation of hyperbolic  plane by hyperbolic  triangle of angle π/a,π/b.π/c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95"/>
          <p:cNvSpPr txBox="1">
            <a:spLocks noGrp="1"/>
          </p:cNvSpPr>
          <p:nvPr>
            <p:ph type="title"/>
          </p:nvPr>
        </p:nvSpPr>
        <p:spPr>
          <a:xfrm>
            <a:off x="543375" y="3521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Hyperbolic tessellation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95"/>
          <p:cNvSpPr txBox="1">
            <a:spLocks noGrp="1"/>
          </p:cNvSpPr>
          <p:nvPr>
            <p:ph type="body" idx="1"/>
          </p:nvPr>
        </p:nvSpPr>
        <p:spPr>
          <a:xfrm>
            <a:off x="696675" y="1219200"/>
            <a:ext cx="7628100" cy="32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Why have integer denominators? </a:t>
            </a:r>
            <a:r>
              <a:rPr lang="zh-TW">
                <a:solidFill>
                  <a:srgbClr val="000000"/>
                </a:solidFill>
              </a:rPr>
              <a:t>π/a,π/b,π/c</a:t>
            </a:r>
            <a:endParaRPr/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Reflection of hyperbolic triangle </a:t>
            </a:r>
            <a:endParaRPr/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we  define a map R:H^2--&gt;H^2 by R(z)=(a</a:t>
            </a:r>
            <a:r>
              <a:rPr lang="zh-TW" b="1"/>
              <a:t>z</a:t>
            </a:r>
            <a:r>
              <a:rPr lang="zh-TW"/>
              <a:t>+b)/(c</a:t>
            </a:r>
            <a:r>
              <a:rPr lang="zh-TW" b="1"/>
              <a:t>z</a:t>
            </a:r>
            <a:r>
              <a:rPr lang="zh-TW"/>
              <a:t>+d) , where </a:t>
            </a:r>
            <a:r>
              <a:rPr lang="zh-TW" b="1"/>
              <a:t>z</a:t>
            </a:r>
            <a:r>
              <a:rPr lang="zh-TW"/>
              <a:t> is the conjugate of z and a,b,c,d ∊IR</a:t>
            </a:r>
            <a:endParaRPr/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01" name="Google Shape;801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2475" y="2474799"/>
            <a:ext cx="2227500" cy="21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96"/>
          <p:cNvSpPr txBox="1">
            <a:spLocks noGrp="1"/>
          </p:cNvSpPr>
          <p:nvPr>
            <p:ph type="title"/>
          </p:nvPr>
        </p:nvSpPr>
        <p:spPr>
          <a:xfrm>
            <a:off x="543375" y="3521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Hyperbolic tessellation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96"/>
          <p:cNvSpPr txBox="1">
            <a:spLocks noGrp="1"/>
          </p:cNvSpPr>
          <p:nvPr>
            <p:ph type="body" idx="1"/>
          </p:nvPr>
        </p:nvSpPr>
        <p:spPr>
          <a:xfrm>
            <a:off x="696675" y="1219200"/>
            <a:ext cx="7628100" cy="32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Defintion </a:t>
            </a:r>
            <a:endParaRPr/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A hyperbolic triangle group T is a group of transformations generate by the reflection R1,R2,R3 in the geodesic </a:t>
            </a:r>
            <a:endParaRPr/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L1,L2,L3 corresponding to the side of triangle , where ∠A=π/a,∠B=π/b,∠C=π/c , a,b,c∊IN ,a,b,c≥2, </a:t>
            </a:r>
            <a:endParaRPr/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1/a+1/b+1/c&lt;1</a:t>
            </a:r>
            <a:endParaRPr/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eg (R1R2)^3=I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and the ∠A=π/3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that mean 2a is the number of the rotation at vertex 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/>
              <a:t> which turn the triangle into the original position   </a:t>
            </a:r>
            <a:endParaRPr/>
          </a:p>
        </p:txBody>
      </p:sp>
      <p:pic>
        <p:nvPicPr>
          <p:cNvPr id="808" name="Google Shape;808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3" y="2236628"/>
            <a:ext cx="3309250" cy="220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97"/>
          <p:cNvSpPr txBox="1">
            <a:spLocks noGrp="1"/>
          </p:cNvSpPr>
          <p:nvPr>
            <p:ph type="title"/>
          </p:nvPr>
        </p:nvSpPr>
        <p:spPr>
          <a:xfrm>
            <a:off x="543375" y="3521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Summary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97"/>
          <p:cNvSpPr txBox="1">
            <a:spLocks noGrp="1"/>
          </p:cNvSpPr>
          <p:nvPr>
            <p:ph type="body" idx="1"/>
          </p:nvPr>
        </p:nvSpPr>
        <p:spPr>
          <a:xfrm>
            <a:off x="696675" y="1219200"/>
            <a:ext cx="7628100" cy="32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815" name="Google Shape;815;p97"/>
          <p:cNvGraphicFramePr/>
          <p:nvPr/>
        </p:nvGraphicFramePr>
        <p:xfrm>
          <a:off x="952500" y="1306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{0EE0AA49-6C17-4399-A9D3-CDC5C78C2700}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Euclidean geometry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Hyperbolic geometry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values of n can we </a:t>
                      </a:r>
                      <a:r>
                        <a:rPr lang="zh-TW" sz="110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tile </a:t>
                      </a:r>
                      <a:r>
                        <a:rPr lang="zh-TW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160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plane by regular n-gons</a:t>
                      </a:r>
                      <a:endParaRPr sz="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n=3,4,6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infinitly many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0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Tessellation by triangle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π/a+π/b+π/c=π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zh-TW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π/a+π/b+π/c&lt;π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98"/>
          <p:cNvSpPr txBox="1">
            <a:spLocks noGrp="1"/>
          </p:cNvSpPr>
          <p:nvPr>
            <p:ph type="title"/>
          </p:nvPr>
        </p:nvSpPr>
        <p:spPr>
          <a:xfrm>
            <a:off x="819150" y="381150"/>
            <a:ext cx="75057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/>
              <a:t>Reference</a:t>
            </a:r>
            <a:endParaRPr sz="2300"/>
          </a:p>
        </p:txBody>
      </p:sp>
      <p:sp>
        <p:nvSpPr>
          <p:cNvPr id="821" name="Google Shape;821;p98"/>
          <p:cNvSpPr txBox="1">
            <a:spLocks noGrp="1"/>
          </p:cNvSpPr>
          <p:nvPr>
            <p:ph type="body" idx="1"/>
          </p:nvPr>
        </p:nvSpPr>
        <p:spPr>
          <a:xfrm>
            <a:off x="819150" y="941550"/>
            <a:ext cx="7505700" cy="3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zh-TW" sz="1200">
                <a:solidFill>
                  <a:srgbClr val="000000"/>
                </a:solidFill>
              </a:rPr>
              <a:t>Caroline Series . Lecture note. retrieved from </a:t>
            </a:r>
            <a:r>
              <a:rPr lang="zh-TW" sz="11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https://homepages.warwick.ac.uk/~masbb/Papers/MA448.pdf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zh-TW" sz="1200">
                <a:solidFill>
                  <a:srgbClr val="000000"/>
                </a:solidFill>
              </a:rPr>
              <a:t>Francis Bonahon (2009). </a:t>
            </a:r>
            <a:r>
              <a:rPr lang="zh-TW" sz="1200" i="1">
                <a:solidFill>
                  <a:srgbClr val="000000"/>
                </a:solidFill>
              </a:rPr>
              <a:t>Low-Dimensional Geometry </a:t>
            </a:r>
            <a:r>
              <a:rPr lang="zh-TW" sz="1200">
                <a:solidFill>
                  <a:srgbClr val="000000"/>
                </a:solidFill>
              </a:rPr>
              <a:t>. American Mathematical Society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zh-TW" sz="1200">
                <a:solidFill>
                  <a:srgbClr val="000000"/>
                </a:solidFill>
              </a:rPr>
              <a:t>Charles Walkden .Lecture note. retrieved from </a:t>
            </a:r>
            <a:r>
              <a:rPr lang="zh-TW" sz="1200" u="sng">
                <a:solidFill>
                  <a:schemeClr val="hlink"/>
                </a:solidFill>
                <a:hlinkClick r:id="rId4"/>
              </a:rPr>
              <a:t>https://personalpages.manchester.ac.uk/staff/charles.walkden/hyperbolic-geometry/hyperbolic_geometry_1920.pdf</a:t>
            </a:r>
            <a:r>
              <a:rPr lang="zh-TW" sz="1200">
                <a:solidFill>
                  <a:srgbClr val="000000"/>
                </a:solidFill>
              </a:rPr>
              <a:t> 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zh-TW" sz="1200">
                <a:solidFill>
                  <a:srgbClr val="000000"/>
                </a:solidFill>
              </a:rPr>
              <a:t>Pollicott. lectures 13-18. retrieved from </a:t>
            </a:r>
            <a:r>
              <a:rPr lang="zh-TW" sz="1200" u="sng">
                <a:solidFill>
                  <a:schemeClr val="hlink"/>
                </a:solidFill>
                <a:hlinkClick r:id="rId5"/>
              </a:rPr>
              <a:t>https://homepages.warwick.ac.uk/~masdbl/hg-lectures3.pdf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zh-TW" sz="1200">
                <a:solidFill>
                  <a:srgbClr val="000000"/>
                </a:solidFill>
              </a:rPr>
              <a:t>James W Anderson(1999). </a:t>
            </a:r>
            <a:r>
              <a:rPr lang="zh-TW" i="1"/>
              <a:t>Hyperbolic geometry </a:t>
            </a:r>
            <a:r>
              <a:rPr lang="zh-TW"/>
              <a:t>. Springer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Locally Finite Collection</a:t>
            </a:r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8618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Let ℌ = {Hα}, α∈A be a collection of half-planes in the hyperbolic plane</a:t>
            </a:r>
            <a:br>
              <a:rPr lang="zh-TW"/>
            </a:br>
            <a:r>
              <a:rPr lang="zh-TW"/>
              <a:t>ℓα be the bounding line for each Hα.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ℌ is </a:t>
            </a:r>
            <a:r>
              <a:rPr lang="zh-TW" b="1"/>
              <a:t>locally finite Collection</a:t>
            </a:r>
            <a:br>
              <a:rPr lang="zh-TW" b="1"/>
            </a:br>
            <a:r>
              <a:rPr lang="zh-TW"/>
              <a:t>if for each point z in the hyperbolic plane, ∃ ε &gt; 0 s.t only finitely many ℓα intersect the open hyperbolic disc Uε(z).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If each Hα is closed i.e. ℓα ⊂ Hα, ℌ is a collection of closed half-planes.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/>
              <a:t>Remark: If the ℌ is finite, ℌ is locally finite.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6330</Words>
  <Application>Microsoft Macintosh PowerPoint</Application>
  <PresentationFormat>On-screen Show (16:9)</PresentationFormat>
  <Paragraphs>483</Paragraphs>
  <Slides>86</Slides>
  <Notes>86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0" baseType="lpstr">
      <vt:lpstr>Nunito</vt:lpstr>
      <vt:lpstr>Calibri</vt:lpstr>
      <vt:lpstr>Arial</vt:lpstr>
      <vt:lpstr>Shift</vt:lpstr>
      <vt:lpstr>Hyperbolic trigonometry, polygons, Hyperbolic area; Gauss Bonnet, Hyperbolic tessellations  </vt:lpstr>
      <vt:lpstr>Outline</vt:lpstr>
      <vt:lpstr>PowerPoint Presentation</vt:lpstr>
      <vt:lpstr>Definition</vt:lpstr>
      <vt:lpstr>Closed and Convex Set</vt:lpstr>
      <vt:lpstr>Example of Convex Set</vt:lpstr>
      <vt:lpstr>Convexity under Intersection</vt:lpstr>
      <vt:lpstr>Example of Non-convex Set</vt:lpstr>
      <vt:lpstr>Locally Finite Collection</vt:lpstr>
      <vt:lpstr>Examples of Hyperbolic Polygon</vt:lpstr>
      <vt:lpstr>Examples of Hyperbolic Polygon</vt:lpstr>
      <vt:lpstr>Examples of Hyperbolic Polygon</vt:lpstr>
      <vt:lpstr>Nondegenerate &amp; Degenerate Polygon</vt:lpstr>
      <vt:lpstr>Decomposition of Polygon</vt:lpstr>
      <vt:lpstr>Vertices of Polygon</vt:lpstr>
      <vt:lpstr>Ideal Vertex</vt:lpstr>
      <vt:lpstr>Example of polygon having ideal Vertex</vt:lpstr>
      <vt:lpstr>Example of polygon having ideal Vertex</vt:lpstr>
      <vt:lpstr>Interior Angle of Polygon</vt:lpstr>
      <vt:lpstr>Reasonable hyperbolic Polygon</vt:lpstr>
      <vt:lpstr>PowerPoint Presentation</vt:lpstr>
      <vt:lpstr>Formular</vt:lpstr>
      <vt:lpstr>Examples</vt:lpstr>
      <vt:lpstr>Examples</vt:lpstr>
      <vt:lpstr>Hyperbolic Area and Mobius Transformation </vt:lpstr>
      <vt:lpstr>Hyperbolic Area in Poincare disc.</vt:lpstr>
      <vt:lpstr>Examples</vt:lpstr>
      <vt:lpstr>Isoperimetric Inequality</vt:lpstr>
      <vt:lpstr>PowerPoint Presentation</vt:lpstr>
      <vt:lpstr>Gauss Bonnet Formula</vt:lpstr>
      <vt:lpstr>Proof of Gauss Bonnet Formula</vt:lpstr>
      <vt:lpstr>Proof of Gauss Bonnet Formula</vt:lpstr>
      <vt:lpstr>Application of Gauss Bonnet Formula</vt:lpstr>
      <vt:lpstr>Proof - Application 1</vt:lpstr>
      <vt:lpstr>Proof - Application 2</vt:lpstr>
      <vt:lpstr>Proof - Application 2</vt:lpstr>
      <vt:lpstr>Proof - Application 2</vt:lpstr>
      <vt:lpstr>Proof - Application 2</vt:lpstr>
      <vt:lpstr>Proof - Application 2</vt:lpstr>
      <vt:lpstr>Proof - Application 2</vt:lpstr>
      <vt:lpstr>Proof - Application 2</vt:lpstr>
      <vt:lpstr>Proof - Application 2</vt:lpstr>
      <vt:lpstr>Corollary of Application 2</vt:lpstr>
      <vt:lpstr>PowerPoint Presentation</vt:lpstr>
      <vt:lpstr>Angle</vt:lpstr>
      <vt:lpstr>Angle</vt:lpstr>
      <vt:lpstr>Angle</vt:lpstr>
      <vt:lpstr>Triangle </vt:lpstr>
      <vt:lpstr>Triangle </vt:lpstr>
      <vt:lpstr>Triangle </vt:lpstr>
      <vt:lpstr>Triangle </vt:lpstr>
      <vt:lpstr>Triangle </vt:lpstr>
      <vt:lpstr>Trigonometry</vt:lpstr>
      <vt:lpstr>Trigonometry   </vt:lpstr>
      <vt:lpstr>Trigonometry   </vt:lpstr>
      <vt:lpstr>PowerPoint Presentation</vt:lpstr>
      <vt:lpstr>Trigonometry  </vt:lpstr>
      <vt:lpstr>Trigonometry  </vt:lpstr>
      <vt:lpstr>Trigonometry  </vt:lpstr>
      <vt:lpstr>Trigonometry  </vt:lpstr>
      <vt:lpstr>Trigonometry  </vt:lpstr>
      <vt:lpstr>Trigonometry  </vt:lpstr>
      <vt:lpstr>Trigonometry   </vt:lpstr>
      <vt:lpstr>Trigonometry   </vt:lpstr>
      <vt:lpstr>Trigonometry   </vt:lpstr>
      <vt:lpstr>Trigonometry   </vt:lpstr>
      <vt:lpstr>Trigonometry   </vt:lpstr>
      <vt:lpstr>Trigonometry   </vt:lpstr>
      <vt:lpstr>Trigonometry   </vt:lpstr>
      <vt:lpstr>Trigonometry   </vt:lpstr>
      <vt:lpstr>Trigonometry   </vt:lpstr>
      <vt:lpstr>Trigonometry   </vt:lpstr>
      <vt:lpstr>Trigonometry   </vt:lpstr>
      <vt:lpstr>Summary  </vt:lpstr>
      <vt:lpstr>PowerPoint Presentation</vt:lpstr>
      <vt:lpstr>Hyperbolic tessellation </vt:lpstr>
      <vt:lpstr>Hyperbolic tessellation </vt:lpstr>
      <vt:lpstr>Hyperbolic tessellation </vt:lpstr>
      <vt:lpstr>Hyperbolic tessellation </vt:lpstr>
      <vt:lpstr>Hyperbolic tessellation </vt:lpstr>
      <vt:lpstr>PowerPoint Presentation</vt:lpstr>
      <vt:lpstr>Hyperbolic tessellation </vt:lpstr>
      <vt:lpstr>Hyperbolic tessellation  </vt:lpstr>
      <vt:lpstr>Hyperbolic tessellation  </vt:lpstr>
      <vt:lpstr>Summary 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Hyperbolic trigonometry, polygons, Hyperbolic area; Gauss Bonnet, Hyperbolic tessellations  </dc:title>
  <cp:lastModifiedBy>Yi Jen Lee (IMSCI)</cp:lastModifiedBy>
  <cp:revision>1</cp:revision>
  <dcterms:modified xsi:type="dcterms:W3CDTF">2020-11-03T06:02:15Z</dcterms:modified>
</cp:coreProperties>
</file>